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590" r:id="rId2"/>
    <p:sldId id="591" r:id="rId3"/>
    <p:sldId id="632" r:id="rId4"/>
    <p:sldId id="592" r:id="rId5"/>
    <p:sldId id="593" r:id="rId6"/>
    <p:sldId id="594" r:id="rId7"/>
    <p:sldId id="595" r:id="rId8"/>
    <p:sldId id="596" r:id="rId9"/>
    <p:sldId id="631" r:id="rId10"/>
    <p:sldId id="444" r:id="rId11"/>
    <p:sldId id="445" r:id="rId12"/>
    <p:sldId id="633" r:id="rId13"/>
    <p:sldId id="446" r:id="rId14"/>
    <p:sldId id="447" r:id="rId15"/>
    <p:sldId id="448" r:id="rId16"/>
    <p:sldId id="449" r:id="rId17"/>
    <p:sldId id="450" r:id="rId18"/>
    <p:sldId id="451" r:id="rId19"/>
    <p:sldId id="554" r:id="rId20"/>
    <p:sldId id="636" r:id="rId21"/>
    <p:sldId id="598" r:id="rId22"/>
    <p:sldId id="637" r:id="rId23"/>
    <p:sldId id="634" r:id="rId24"/>
    <p:sldId id="452" r:id="rId25"/>
    <p:sldId id="599" r:id="rId26"/>
    <p:sldId id="600" r:id="rId27"/>
    <p:sldId id="415" r:id="rId28"/>
    <p:sldId id="453" r:id="rId29"/>
    <p:sldId id="454" r:id="rId30"/>
    <p:sldId id="455" r:id="rId31"/>
    <p:sldId id="638" r:id="rId32"/>
    <p:sldId id="635" r:id="rId33"/>
    <p:sldId id="456" r:id="rId34"/>
  </p:sldIdLst>
  <p:sldSz cx="9144000" cy="6858000" type="screen4x3"/>
  <p:notesSz cx="6858000" cy="9144000"/>
  <p:custDataLst>
    <p:tags r:id="rId36"/>
  </p:custDataLst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13" autoAdjust="0"/>
    <p:restoredTop sz="50000" autoAdjust="0"/>
  </p:normalViewPr>
  <p:slideViewPr>
    <p:cSldViewPr snapToGrid="0">
      <p:cViewPr varScale="1">
        <p:scale>
          <a:sx n="83" d="100"/>
          <a:sy n="83" d="100"/>
        </p:scale>
        <p:origin x="1301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5" d="100"/>
        <a:sy n="135" d="100"/>
      </p:scale>
      <p:origin x="0" y="-11232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41F71FC-AC77-B740-BA8A-EC448E953DE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onsolas" panose="020B0609020204030204" pitchFamily="49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BB55ECC-E67F-904E-98E0-D2BF36A29B2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onsolas" panose="020B0609020204030204" pitchFamily="49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DC77164E-B069-1245-A679-01F938C9CCA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 dirty="0"/>
              <a:t>Образец текста</a:t>
            </a:r>
          </a:p>
          <a:p>
            <a:pPr lvl="1"/>
            <a:r>
              <a:rPr lang="ru-RU" noProof="0" dirty="0"/>
              <a:t>Второй уровень</a:t>
            </a:r>
          </a:p>
          <a:p>
            <a:pPr lvl="2"/>
            <a:r>
              <a:rPr lang="ru-RU" noProof="0" dirty="0"/>
              <a:t>Третий уровень</a:t>
            </a:r>
          </a:p>
          <a:p>
            <a:pPr lvl="3"/>
            <a:r>
              <a:rPr lang="ru-RU" noProof="0" dirty="0"/>
              <a:t>Четвертый уровень</a:t>
            </a:r>
          </a:p>
          <a:p>
            <a:pPr lvl="4"/>
            <a:r>
              <a:rPr lang="ru-RU" noProof="0" dirty="0"/>
              <a:t>Пятый уровень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B75BA36D-5C2D-0342-A796-576A0E679D8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onsolas" panose="020B0609020204030204" pitchFamily="49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1F34CEBC-8A90-3746-BC10-B0EC99C869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onsolas" panose="020B0609020204030204" pitchFamily="49" charset="0"/>
              </a:defRPr>
            </a:lvl1pPr>
          </a:lstStyle>
          <a:p>
            <a:pPr>
              <a:defRPr/>
            </a:pPr>
            <a:fld id="{F25FFC5C-56C4-490A-B144-058455EFCD73}" type="slidenum">
              <a:rPr lang="ru-RU" altLang="ru-RU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36748951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onsolas" panose="020B0609020204030204" pitchFamily="49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onsolas" panose="020B0609020204030204" pitchFamily="49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onsolas" panose="020B0609020204030204" pitchFamily="49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onsolas" panose="020B0609020204030204" pitchFamily="49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onsolas" panose="020B0609020204030204" pitchFamily="49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02" b="23334"/>
          <a:stretch>
            <a:fillRect/>
          </a:stretch>
        </p:blipFill>
        <p:spPr bwMode="auto">
          <a:xfrm>
            <a:off x="0" y="-23813"/>
            <a:ext cx="9144000" cy="1212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538"/>
            <a:ext cx="3067050" cy="88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63" b="28621"/>
          <a:stretch>
            <a:fillRect/>
          </a:stretch>
        </p:blipFill>
        <p:spPr bwMode="auto">
          <a:xfrm>
            <a:off x="0" y="5056188"/>
            <a:ext cx="9144000" cy="180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703634"/>
            <a:ext cx="7772400" cy="1470025"/>
          </a:xfrm>
        </p:spPr>
        <p:txBody>
          <a:bodyPr/>
          <a:lstStyle>
            <a:lvl1pPr>
              <a:defRPr>
                <a:latin typeface="Agency FB" panose="020B0503020202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38835" y="3568147"/>
            <a:ext cx="6266329" cy="655393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08628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02" b="23334"/>
          <a:stretch>
            <a:fillRect/>
          </a:stretch>
        </p:blipFill>
        <p:spPr bwMode="auto">
          <a:xfrm>
            <a:off x="0" y="-23813"/>
            <a:ext cx="9144000" cy="1212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538"/>
            <a:ext cx="3067050" cy="88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63" b="28621"/>
          <a:stretch>
            <a:fillRect/>
          </a:stretch>
        </p:blipFill>
        <p:spPr bwMode="auto">
          <a:xfrm>
            <a:off x="0" y="5056188"/>
            <a:ext cx="9144000" cy="180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0251" y="1760561"/>
            <a:ext cx="8652679" cy="1487606"/>
          </a:xfrm>
        </p:spPr>
        <p:txBody>
          <a:bodyPr/>
          <a:lstStyle>
            <a:lvl1pPr>
              <a:defRPr sz="40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22277" y="3544020"/>
            <a:ext cx="7608626" cy="550849"/>
          </a:xfrm>
        </p:spPr>
        <p:txBody>
          <a:bodyPr/>
          <a:lstStyle>
            <a:lvl1pPr marL="0" indent="0" algn="ctr">
              <a:buNone/>
              <a:defRPr sz="2400" b="0">
                <a:solidFill>
                  <a:schemeClr val="accent1">
                    <a:lumMod val="50000"/>
                  </a:schemeClr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718954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310718" y="677789"/>
            <a:ext cx="8376082" cy="471086"/>
          </a:xfrm>
        </p:spPr>
        <p:txBody>
          <a:bodyPr/>
          <a:lstStyle>
            <a:lvl1pPr algn="l">
              <a:defRPr sz="3000" b="0">
                <a:latin typeface="Agency FB" panose="020B0503020202020204" pitchFamily="34" charset="0"/>
                <a:cs typeface="Consolas" panose="020B0609020204030204" pitchFamily="49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330848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50863"/>
            <a:ext cx="8229600" cy="103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82775"/>
            <a:ext cx="8229600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pic>
        <p:nvPicPr>
          <p:cNvPr id="1028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03" b="2493"/>
          <a:stretch>
            <a:fillRect/>
          </a:stretch>
        </p:blipFill>
        <p:spPr bwMode="auto">
          <a:xfrm>
            <a:off x="0" y="-26988"/>
            <a:ext cx="9144000" cy="336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275" y="5726113"/>
            <a:ext cx="6572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03" b="2493"/>
          <a:stretch>
            <a:fillRect/>
          </a:stretch>
        </p:blipFill>
        <p:spPr bwMode="auto">
          <a:xfrm>
            <a:off x="0" y="6521450"/>
            <a:ext cx="9144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94" r:id="rId1"/>
    <p:sldLayoutId id="2147484295" r:id="rId2"/>
    <p:sldLayoutId id="2147484293" r:id="rId3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3C8C93"/>
          </a:solidFill>
          <a:latin typeface="Agency FB" panose="020B0503020202020204" pitchFamily="34" charset="0"/>
          <a:ea typeface="Consolas" panose="020B0609020204030204" pitchFamily="49" charset="0"/>
          <a:cs typeface="Consolas" panose="020B0609020204030204" pitchFamily="49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3C8C93"/>
          </a:solidFill>
          <a:latin typeface="Agency FB" panose="020B0503020202020204" pitchFamily="34" charset="0"/>
          <a:ea typeface="Consolas" panose="020B0609020204030204" pitchFamily="49" charset="0"/>
          <a:cs typeface="Consolas" panose="020B0609020204030204" pitchFamily="49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3C8C93"/>
          </a:solidFill>
          <a:latin typeface="Agency FB" panose="020B0503020202020204" pitchFamily="34" charset="0"/>
          <a:ea typeface="Consolas" panose="020B0609020204030204" pitchFamily="49" charset="0"/>
          <a:cs typeface="Consolas" panose="020B0609020204030204" pitchFamily="49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3C8C93"/>
          </a:solidFill>
          <a:latin typeface="Agency FB" panose="020B0503020202020204" pitchFamily="34" charset="0"/>
          <a:ea typeface="Consolas" panose="020B0609020204030204" pitchFamily="49" charset="0"/>
          <a:cs typeface="Consolas" panose="020B0609020204030204" pitchFamily="49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3C8C93"/>
          </a:solidFill>
          <a:latin typeface="Agency FB" panose="020B0503020202020204" pitchFamily="34" charset="0"/>
          <a:ea typeface="Consolas" panose="020B0609020204030204" pitchFamily="49" charset="0"/>
          <a:cs typeface="Consolas" panose="020B0609020204030204" pitchFamily="49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rgbClr val="3C8C93"/>
          </a:solidFill>
          <a:latin typeface="Agency FB" panose="020B0503020202020204" pitchFamily="34" charset="0"/>
          <a:ea typeface="Consolas" panose="020B0609020204030204" pitchFamily="49" charset="0"/>
          <a:cs typeface="Consolas" panose="020B0609020204030204" pitchFamily="49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Agency FB" panose="020B0503020202020204" pitchFamily="34" charset="0"/>
          <a:ea typeface="Consolas" panose="020B0609020204030204" pitchFamily="49" charset="0"/>
          <a:cs typeface="Consolas" panose="020B0609020204030204" pitchFamily="49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Agency FB" panose="020B0503020202020204" pitchFamily="34" charset="0"/>
          <a:ea typeface="Consolas" panose="020B0609020204030204" pitchFamily="49" charset="0"/>
          <a:cs typeface="Consolas" panose="020B0609020204030204" pitchFamily="49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Agency FB" panose="020B0503020202020204" pitchFamily="34" charset="0"/>
          <a:ea typeface="Consolas" panose="020B0609020204030204" pitchFamily="49" charset="0"/>
          <a:cs typeface="Consolas" panose="020B0609020204030204" pitchFamily="49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Agency FB" panose="020B0503020202020204" pitchFamily="34" charset="0"/>
          <a:ea typeface="Consolas" panose="020B0609020204030204" pitchFamily="49" charset="0"/>
          <a:cs typeface="Consolas" panose="020B0609020204030204" pitchFamily="49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0038" y="1760538"/>
            <a:ext cx="8653462" cy="1487487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rgbClr val="3C8C93"/>
                </a:solidFill>
                <a:latin typeface="Consolas" panose="020B0609020204030204" pitchFamily="49" charset="0"/>
              </a:rPr>
              <a:t>Python </a:t>
            </a:r>
            <a:r>
              <a:rPr lang="en-US" altLang="en-US" b="1" dirty="0" err="1">
                <a:solidFill>
                  <a:srgbClr val="3C8C93"/>
                </a:solidFill>
                <a:latin typeface="Consolas" panose="020B0609020204030204" pitchFamily="49" charset="0"/>
              </a:rPr>
              <a:t>dilində</a:t>
            </a:r>
            <a:r>
              <a:rPr lang="en-US" altLang="en-US" b="1" dirty="0">
                <a:solidFill>
                  <a:srgbClr val="3C8C93"/>
                </a:solidFill>
                <a:latin typeface="Consolas" panose="020B0609020204030204" pitchFamily="49" charset="0"/>
              </a:rPr>
              <a:t> </a:t>
            </a:r>
            <a:r>
              <a:rPr lang="en-US" altLang="en-US" b="1" dirty="0" err="1">
                <a:solidFill>
                  <a:srgbClr val="3C8C93"/>
                </a:solidFill>
                <a:latin typeface="Consolas" panose="020B0609020204030204" pitchFamily="49" charset="0"/>
              </a:rPr>
              <a:t>proqramlaşdırma</a:t>
            </a:r>
            <a:endParaRPr lang="ru-RU" altLang="ru-RU" sz="6000" b="1" dirty="0">
              <a:solidFill>
                <a:srgbClr val="CECEEF"/>
              </a:solidFill>
            </a:endParaRPr>
          </a:p>
        </p:txBody>
      </p:sp>
      <p:sp>
        <p:nvSpPr>
          <p:cNvPr id="5017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909638" y="3248025"/>
            <a:ext cx="7434262" cy="1733550"/>
          </a:xfrm>
        </p:spPr>
        <p:txBody>
          <a:bodyPr/>
          <a:lstStyle/>
          <a:p>
            <a:pPr marL="1257300" indent="-1257300" eaLnBrk="1" hangingPunct="1">
              <a:lnSpc>
                <a:spcPct val="90000"/>
              </a:lnSpc>
            </a:pPr>
            <a:r>
              <a:rPr lang="en-US" altLang="en-US" b="1" dirty="0">
                <a:solidFill>
                  <a:srgbClr val="C00000"/>
                </a:solidFill>
                <a:latin typeface="Consolas" panose="020B0609020204030204" pitchFamily="49" charset="0"/>
              </a:rPr>
              <a:t>Round 8 Search and Sorting algorithms</a:t>
            </a:r>
            <a:endParaRPr lang="en-GB" altLang="en-US" b="1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pPr marL="1257300" indent="-1257300" eaLnBrk="1" hangingPunct="1">
              <a:lnSpc>
                <a:spcPct val="90000"/>
              </a:lnSpc>
            </a:pPr>
            <a:r>
              <a:rPr lang="az-Latn-AZ" alt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Mövzu 1</a:t>
            </a:r>
            <a:r>
              <a:rPr lang="en-GB" alt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en-US" alt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r>
              <a:rPr lang="ru-RU" alt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en-US" b="1" dirty="0" err="1">
                <a:solidFill>
                  <a:schemeClr val="tx1"/>
                </a:solidFill>
                <a:latin typeface="Consolas" panose="020B0609020204030204" pitchFamily="49" charset="0"/>
              </a:rPr>
              <a:t>Massivlərin</a:t>
            </a:r>
            <a:r>
              <a:rPr lang="az-Latn-AZ" alt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en-US" b="1" dirty="0" err="1">
                <a:solidFill>
                  <a:schemeClr val="tx1"/>
                </a:solidFill>
                <a:latin typeface="Consolas" panose="020B0609020204030204" pitchFamily="49" charset="0"/>
              </a:rPr>
              <a:t>çeşidləndirməsi</a:t>
            </a:r>
            <a:endParaRPr lang="ru-RU" altLang="en-US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Заголовок 1">
            <a:extLst>
              <a:ext uri="{FF2B5EF4-FFF2-40B4-BE49-F238E27FC236}">
                <a16:creationId xmlns:a16="http://schemas.microsoft.com/office/drawing/2014/main" id="{9E72EB31-C5A9-7A44-A1D3-B3AE5F595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47" y="589491"/>
            <a:ext cx="8714317" cy="500063"/>
          </a:xfrm>
        </p:spPr>
        <p:txBody>
          <a:bodyPr/>
          <a:lstStyle/>
          <a:p>
            <a:r>
              <a:rPr lang="en-US" altLang="ru-RU" b="1" dirty="0" err="1">
                <a:latin typeface="Consolas" panose="020B0609020204030204" pitchFamily="49" charset="0"/>
              </a:rPr>
              <a:t>Seçmə</a:t>
            </a:r>
            <a:r>
              <a:rPr lang="en-US" altLang="ru-RU" b="1" dirty="0">
                <a:latin typeface="Consolas" panose="020B0609020204030204" pitchFamily="49" charset="0"/>
              </a:rPr>
              <a:t> </a:t>
            </a:r>
            <a:r>
              <a:rPr lang="en-US" altLang="ru-RU" b="1" dirty="0" err="1">
                <a:latin typeface="Consolas" panose="020B0609020204030204" pitchFamily="49" charset="0"/>
              </a:rPr>
              <a:t>metodu</a:t>
            </a:r>
            <a:r>
              <a:rPr lang="ru-RU" altLang="ru-RU" b="1" dirty="0">
                <a:latin typeface="Consolas" panose="020B0609020204030204" pitchFamily="49" charset="0"/>
              </a:rPr>
              <a:t> (</a:t>
            </a:r>
            <a:r>
              <a:rPr lang="az-Latn-AZ" altLang="ru-RU" b="1" dirty="0">
                <a:latin typeface="Consolas" panose="020B0609020204030204" pitchFamily="49" charset="0"/>
              </a:rPr>
              <a:t>minimal elementin seçilməsi</a:t>
            </a:r>
            <a:r>
              <a:rPr lang="ru-RU" altLang="ru-RU" b="1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Прямоугольник 3"/>
          <p:cNvSpPr>
            <a:spLocks noChangeArrowheads="1"/>
          </p:cNvSpPr>
          <p:nvPr/>
        </p:nvSpPr>
        <p:spPr bwMode="auto">
          <a:xfrm>
            <a:off x="471750" y="1834621"/>
            <a:ext cx="839311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7188" indent="-357188"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az-Latn-AZ" altLang="ru-RU" sz="2400" i="1" dirty="0">
                <a:solidFill>
                  <a:schemeClr val="tx1"/>
                </a:solidFill>
                <a:latin typeface="Consolas" panose="020B0609020204030204" pitchFamily="49" charset="0"/>
              </a:rPr>
              <a:t>Əsas ideya</a:t>
            </a:r>
            <a:r>
              <a:rPr lang="ru-RU" altLang="ru-RU" sz="2400" dirty="0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az-Latn-AZ" altLang="ru-RU" sz="2400" dirty="0">
                <a:solidFill>
                  <a:schemeClr val="tx1"/>
                </a:solidFill>
                <a:latin typeface="Consolas" panose="020B0609020204030204" pitchFamily="49" charset="0"/>
              </a:rPr>
              <a:t>Minimal elementi tapıb onu birinci yerə yerləşdirmək.</a:t>
            </a:r>
            <a:endParaRPr lang="ru-RU" altLang="ru-RU" sz="2400" dirty="0">
              <a:solidFill>
                <a:srgbClr val="3333FF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00E1FE2-B893-504E-91C8-38F1E0D73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750" y="3020483"/>
            <a:ext cx="7894637" cy="2679700"/>
          </a:xfrm>
          <a:prstGeom prst="rect">
            <a:avLst/>
          </a:prstGeom>
          <a:solidFill>
            <a:schemeClr val="accent5"/>
          </a:solidFill>
          <a:ln w="12700">
            <a:noFill/>
            <a:miter lim="800000"/>
            <a:headEnd/>
            <a:tailEnd type="none" w="lg" len="lg"/>
          </a:ln>
          <a:effectLst>
            <a:outerShdw dist="35921" dir="2700000" algn="ctr" rotWithShape="0">
              <a:schemeClr val="tx1"/>
            </a:outerShdw>
          </a:effectLst>
        </p:spPr>
        <p:txBody>
          <a:bodyPr lIns="90000" tIns="46800" rIns="90000" bIns="46800">
            <a:spAutoFit/>
          </a:bodyPr>
          <a:lstStyle>
            <a:lvl1pPr marL="179388" indent="-93663"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  <a:defRPr/>
            </a:pPr>
            <a:r>
              <a:rPr lang="en-US" sz="2400" b="1" dirty="0">
                <a:solidFill>
                  <a:srgbClr val="0000F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for</a:t>
            </a: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</a:t>
            </a: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in</a:t>
            </a: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range</a:t>
            </a: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(N-</a:t>
            </a:r>
            <a:r>
              <a:rPr lang="en-US" sz="2400" b="1" dirty="0">
                <a:solidFill>
                  <a:srgbClr val="00B0F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</a:t>
            </a: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):</a:t>
            </a:r>
            <a:endParaRPr lang="ru-RU" sz="2400" b="1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az-Latn-AZ" sz="2400" b="1" dirty="0">
                <a:solidFill>
                  <a:srgbClr val="008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A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[</a:t>
            </a:r>
            <a:r>
              <a:rPr lang="en-US" sz="2400" b="1" dirty="0" err="1">
                <a:solidFill>
                  <a:srgbClr val="008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]..A[N] </a:t>
            </a:r>
            <a:r>
              <a:rPr lang="en-US" sz="2400" b="1" dirty="0" err="1">
                <a:solidFill>
                  <a:srgbClr val="008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aras</a:t>
            </a:r>
            <a:r>
              <a:rPr lang="az-Latn-AZ" sz="2400" b="1" dirty="0">
                <a:solidFill>
                  <a:srgbClr val="008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ında minimal elementin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az-Latn-AZ" sz="2400" b="1" dirty="0">
                <a:solidFill>
                  <a:srgbClr val="008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nömrəsini (nMin) tapmaq</a:t>
            </a:r>
            <a:endParaRPr lang="ru-RU" sz="2400" b="1" dirty="0">
              <a:solidFill>
                <a:srgbClr val="008000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ru-RU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</a:t>
            </a:r>
            <a:r>
              <a:rPr lang="en-US" sz="2400" b="1" dirty="0">
                <a:solidFill>
                  <a:srgbClr val="0000F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if</a:t>
            </a:r>
            <a:r>
              <a:rPr lang="ru-RU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</a:t>
            </a:r>
            <a:r>
              <a:rPr lang="ru-RU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!=</a:t>
            </a:r>
            <a:r>
              <a:rPr lang="ru-RU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nMin</a:t>
            </a: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:</a:t>
            </a:r>
            <a:endParaRPr lang="az-Latn-AZ" sz="2400" b="1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az-Latn-AZ" sz="2400" b="1" dirty="0">
                <a:solidFill>
                  <a:srgbClr val="008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</a:t>
            </a:r>
            <a:r>
              <a:rPr lang="ru-RU" sz="2400" b="1" dirty="0" err="1">
                <a:solidFill>
                  <a:srgbClr val="008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A</a:t>
            </a:r>
            <a:r>
              <a:rPr lang="ru-RU" sz="2400" b="1" dirty="0">
                <a:solidFill>
                  <a:srgbClr val="008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[</a:t>
            </a:r>
            <a:r>
              <a:rPr lang="az-Latn-AZ" sz="2400" b="1" dirty="0">
                <a:solidFill>
                  <a:srgbClr val="008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</a:t>
            </a:r>
            <a:r>
              <a:rPr lang="ru-RU" sz="2400" b="1" dirty="0">
                <a:solidFill>
                  <a:srgbClr val="008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] </a:t>
            </a:r>
            <a:r>
              <a:rPr lang="az-Latn-AZ" sz="2400" b="1" dirty="0">
                <a:solidFill>
                  <a:srgbClr val="008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və</a:t>
            </a:r>
            <a:r>
              <a:rPr lang="ru-RU" sz="2400" b="1" dirty="0">
                <a:solidFill>
                  <a:srgbClr val="008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rgbClr val="008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A</a:t>
            </a:r>
            <a:r>
              <a:rPr lang="ru-RU" sz="2400" b="1" dirty="0">
                <a:solidFill>
                  <a:srgbClr val="008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[</a:t>
            </a:r>
            <a:r>
              <a:rPr lang="az-Latn-AZ" sz="2400" b="1" dirty="0">
                <a:solidFill>
                  <a:srgbClr val="008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nMin</a:t>
            </a:r>
            <a:r>
              <a:rPr lang="ru-RU" sz="2400" b="1" dirty="0">
                <a:solidFill>
                  <a:srgbClr val="008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]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-in</a:t>
            </a:r>
            <a:r>
              <a:rPr lang="az-Latn-AZ" sz="2400" b="1" dirty="0">
                <a:solidFill>
                  <a:srgbClr val="008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yerlərini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az-Latn-AZ" sz="2400" b="1" dirty="0">
                <a:solidFill>
                  <a:srgbClr val="008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dəyişdirmək</a:t>
            </a:r>
            <a:endParaRPr lang="ru-RU" sz="2400" b="1" dirty="0">
              <a:solidFill>
                <a:srgbClr val="008000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ru-RU" sz="2400" b="1" dirty="0">
              <a:solidFill>
                <a:srgbClr val="008000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Заголовок 1">
            <a:extLst>
              <a:ext uri="{FF2B5EF4-FFF2-40B4-BE49-F238E27FC236}">
                <a16:creationId xmlns:a16="http://schemas.microsoft.com/office/drawing/2014/main" id="{8517B36F-E88C-C74E-BCB8-81A268722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486305"/>
            <a:ext cx="8375650" cy="471488"/>
          </a:xfrm>
        </p:spPr>
        <p:txBody>
          <a:bodyPr/>
          <a:lstStyle/>
          <a:p>
            <a:r>
              <a:rPr lang="en-US" altLang="ru-RU" b="1" dirty="0" err="1">
                <a:latin typeface="Consolas" panose="020B0609020204030204" pitchFamily="49" charset="0"/>
              </a:rPr>
              <a:t>Seçmə</a:t>
            </a:r>
            <a:r>
              <a:rPr lang="en-US" altLang="ru-RU" b="1" dirty="0">
                <a:latin typeface="Consolas" panose="020B0609020204030204" pitchFamily="49" charset="0"/>
              </a:rPr>
              <a:t> </a:t>
            </a:r>
            <a:r>
              <a:rPr lang="en-US" altLang="ru-RU" b="1" dirty="0" err="1">
                <a:latin typeface="Consolas" panose="020B0609020204030204" pitchFamily="49" charset="0"/>
              </a:rPr>
              <a:t>metodu</a:t>
            </a:r>
            <a:r>
              <a:rPr lang="az-Latn-AZ" altLang="ru-RU" b="1" dirty="0">
                <a:latin typeface="Consolas" panose="020B0609020204030204" pitchFamily="49" charset="0"/>
              </a:rPr>
              <a:t> </a:t>
            </a:r>
            <a:r>
              <a:rPr lang="ru-RU" altLang="ru-RU" b="1" dirty="0">
                <a:latin typeface="Consolas" panose="020B0609020204030204" pitchFamily="49" charset="0"/>
              </a:rPr>
              <a:t>(</a:t>
            </a:r>
            <a:r>
              <a:rPr lang="az-Latn-AZ" altLang="ru-RU" b="1" dirty="0">
                <a:latin typeface="Consolas" panose="020B0609020204030204" pitchFamily="49" charset="0"/>
              </a:rPr>
              <a:t>minimial elementin seçilməsi</a:t>
            </a:r>
            <a:r>
              <a:rPr lang="ru-RU" altLang="ru-RU" b="1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F3C1E06-637D-DC4A-85A4-B83162F60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150" y="1225981"/>
            <a:ext cx="5937250" cy="2833687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dist="35921" dir="2700000" algn="ctr" rotWithShape="0">
              <a:schemeClr val="tx1"/>
            </a:outerShdw>
          </a:effectLst>
        </p:spPr>
        <p:txBody>
          <a:bodyPr wrap="square" lIns="90000" tIns="46800" rIns="90000" bIns="46800">
            <a:spAutoFit/>
          </a:bodyPr>
          <a:lstStyle>
            <a:lvl1pPr marL="179388" indent="-93663"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  <a:defRPr/>
            </a:pPr>
            <a:r>
              <a:rPr lang="ru-RU" sz="2400" b="1" dirty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for</a:t>
            </a:r>
            <a:r>
              <a:rPr lang="ru-RU" sz="24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i </a:t>
            </a:r>
            <a:r>
              <a:rPr lang="ru-RU" sz="2400" b="1" dirty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in</a:t>
            </a:r>
            <a:r>
              <a:rPr lang="ru-RU" sz="24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ru-RU" sz="2400" b="1" dirty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range</a:t>
            </a:r>
            <a:r>
              <a:rPr lang="ru-RU" sz="24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(N-</a:t>
            </a:r>
            <a:r>
              <a:rPr lang="ru-RU" sz="2400" b="1" dirty="0">
                <a:solidFill>
                  <a:srgbClr val="00B0F0"/>
                </a:solidFill>
                <a:latin typeface="+mj-lt"/>
                <a:cs typeface="Times New Roman" panose="02020603050405020304" pitchFamily="18" charset="0"/>
              </a:rPr>
              <a:t>1</a:t>
            </a:r>
            <a:r>
              <a:rPr lang="ru-RU" sz="24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):</a:t>
            </a:r>
          </a:p>
          <a:p>
            <a:pPr algn="just" eaLnBrk="1" hangingPunct="1">
              <a:spcBef>
                <a:spcPct val="0"/>
              </a:spcBef>
              <a:buFontTx/>
              <a:buNone/>
              <a:defRPr/>
            </a:pPr>
            <a:endParaRPr lang="en-US" sz="2400" b="1" dirty="0">
              <a:solidFill>
                <a:srgbClr val="000099"/>
              </a:solidFill>
              <a:latin typeface="+mj-lt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  <a:defRPr/>
            </a:pPr>
            <a:endParaRPr lang="en-US" sz="2400" b="1" dirty="0">
              <a:solidFill>
                <a:srgbClr val="000099"/>
              </a:solidFill>
              <a:latin typeface="+mj-lt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  <a:defRPr/>
            </a:pPr>
            <a:endParaRPr lang="en-US" sz="2400" b="1" dirty="0">
              <a:solidFill>
                <a:srgbClr val="000099"/>
              </a:solidFill>
              <a:latin typeface="+mj-lt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  <a:defRPr/>
            </a:pPr>
            <a:endParaRPr lang="en-US" sz="2400" b="1" dirty="0">
              <a:solidFill>
                <a:srgbClr val="000099"/>
              </a:solidFill>
              <a:latin typeface="+mj-lt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ts val="1200"/>
              </a:spcBef>
              <a:buFontTx/>
              <a:buNone/>
              <a:defRPr/>
            </a:pPr>
            <a:r>
              <a:rPr lang="en-US" sz="2400" b="1" dirty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 if</a:t>
            </a:r>
            <a:r>
              <a:rPr lang="en-US" sz="24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i</a:t>
            </a:r>
            <a:r>
              <a:rPr lang="en-US" sz="24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!=</a:t>
            </a:r>
            <a:r>
              <a:rPr lang="en-US" sz="2400" b="1" dirty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nMin</a:t>
            </a:r>
            <a:r>
              <a:rPr lang="en-US" sz="24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:</a:t>
            </a:r>
            <a:endParaRPr lang="ru-RU" sz="2400" b="1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  <a:defRPr/>
            </a:pPr>
            <a:r>
              <a:rPr lang="en-US" sz="24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   A[</a:t>
            </a:r>
            <a:r>
              <a:rPr lang="en-US" sz="2400" b="1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i</a:t>
            </a:r>
            <a:r>
              <a:rPr lang="en-US" sz="24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], A[</a:t>
            </a:r>
            <a:r>
              <a:rPr lang="en-US" sz="2400" b="1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nMin</a:t>
            </a:r>
            <a:r>
              <a:rPr lang="en-US" sz="24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] = A[</a:t>
            </a:r>
            <a:r>
              <a:rPr lang="en-US" sz="2400" b="1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nMin</a:t>
            </a:r>
            <a:r>
              <a:rPr lang="en-US" sz="24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], A[</a:t>
            </a:r>
            <a:r>
              <a:rPr lang="en-US" sz="2400" b="1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i</a:t>
            </a:r>
            <a:r>
              <a:rPr lang="en-US" sz="24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]</a:t>
            </a:r>
            <a:endParaRPr lang="ru-RU" sz="2400" b="1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6EF7C08-AB81-6E48-AC6C-6FD018322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634" y="1642435"/>
            <a:ext cx="4937125" cy="1570038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179388" indent="-93663"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  <a:defRPr/>
            </a:pPr>
            <a:r>
              <a:rPr lang="ru-RU" altLang="ru-RU" sz="24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nMin</a:t>
            </a:r>
            <a:r>
              <a:rPr lang="ru-RU" altLang="ru-RU" sz="2400" b="1" dirty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ru-RU" altLang="ru-RU" sz="24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= i</a:t>
            </a:r>
          </a:p>
          <a:p>
            <a:pPr algn="just" eaLnBrk="1" hangingPunct="1">
              <a:spcBef>
                <a:spcPct val="0"/>
              </a:spcBef>
              <a:buFontTx/>
              <a:buNone/>
              <a:defRPr/>
            </a:pPr>
            <a:r>
              <a:rPr lang="ru-RU" altLang="ru-RU" sz="2400" b="1" dirty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for</a:t>
            </a:r>
            <a:r>
              <a:rPr lang="ru-RU" altLang="ru-RU" sz="24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j </a:t>
            </a:r>
            <a:r>
              <a:rPr lang="ru-RU" altLang="ru-RU" sz="2400" b="1" dirty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in</a:t>
            </a:r>
            <a:r>
              <a:rPr lang="ru-RU" altLang="ru-RU" sz="24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ru-RU" altLang="ru-RU" sz="2400" b="1" dirty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range</a:t>
            </a:r>
            <a:r>
              <a:rPr lang="ru-RU" altLang="ru-RU" sz="24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(i+</a:t>
            </a:r>
            <a:r>
              <a:rPr lang="ru-RU" altLang="ru-RU" sz="2400" b="1" dirty="0">
                <a:solidFill>
                  <a:srgbClr val="00B0F0"/>
                </a:solidFill>
                <a:latin typeface="+mj-lt"/>
                <a:cs typeface="Times New Roman" panose="02020603050405020304" pitchFamily="18" charset="0"/>
              </a:rPr>
              <a:t>1</a:t>
            </a:r>
            <a:r>
              <a:rPr lang="ru-RU" altLang="ru-RU" sz="24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,N):</a:t>
            </a:r>
          </a:p>
          <a:p>
            <a:pPr algn="just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ru-RU" sz="24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 </a:t>
            </a:r>
            <a:r>
              <a:rPr lang="en-US" altLang="ru-RU" sz="2400" b="1" dirty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if</a:t>
            </a:r>
            <a:r>
              <a:rPr lang="en-US" altLang="ru-RU" sz="24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A[j] &lt; A[</a:t>
            </a:r>
            <a:r>
              <a:rPr lang="en-US" altLang="ru-RU" sz="2400" b="1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nMin</a:t>
            </a:r>
            <a:r>
              <a:rPr lang="en-US" altLang="ru-RU" sz="24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]:</a:t>
            </a:r>
            <a:endParaRPr lang="ru-RU" altLang="ru-RU" sz="2400" b="1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ru-RU" sz="24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   </a:t>
            </a:r>
            <a:r>
              <a:rPr lang="en-US" altLang="ru-RU" sz="2400" b="1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nMin</a:t>
            </a:r>
            <a:r>
              <a:rPr lang="en-US" altLang="ru-RU" sz="24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= j</a:t>
            </a:r>
            <a:endParaRPr lang="ru-RU" altLang="ru-RU" sz="2400" b="1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CFFDE5-2142-4355-A339-3A4215793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433" y="4327856"/>
            <a:ext cx="4238567" cy="2033506"/>
          </a:xfrm>
          <a:prstGeom prst="rect">
            <a:avLst/>
          </a:prstGeom>
          <a:solidFill>
            <a:schemeClr val="accent5"/>
          </a:solidFill>
          <a:ln w="12700">
            <a:noFill/>
            <a:miter lim="800000"/>
            <a:headEnd/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0000" tIns="46800" rIns="90000" bIns="46800">
            <a:spAutoFit/>
          </a:bodyPr>
          <a:lstStyle/>
          <a:p>
            <a:r>
              <a:rPr lang="en-GB" sz="1400" dirty="0">
                <a:solidFill>
                  <a:srgbClr val="FFC000"/>
                </a:solidFill>
              </a:rPr>
              <a:t>def </a:t>
            </a:r>
            <a:r>
              <a:rPr lang="en-GB" sz="1400" dirty="0" err="1">
                <a:solidFill>
                  <a:srgbClr val="0070C0"/>
                </a:solidFill>
              </a:rPr>
              <a:t>selectionSort</a:t>
            </a:r>
            <a:r>
              <a:rPr lang="en-GB" sz="1400" dirty="0"/>
              <a:t>(</a:t>
            </a:r>
            <a:r>
              <a:rPr lang="en-GB" sz="1400" dirty="0" err="1"/>
              <a:t>lst</a:t>
            </a:r>
            <a:r>
              <a:rPr lang="en-GB" sz="1400" dirty="0"/>
              <a:t>):</a:t>
            </a:r>
          </a:p>
          <a:p>
            <a:r>
              <a:rPr lang="en-GB" sz="1400" dirty="0"/>
              <a:t>    </a:t>
            </a:r>
            <a:r>
              <a:rPr lang="en-GB" sz="1400" dirty="0">
                <a:solidFill>
                  <a:srgbClr val="00B0F0"/>
                </a:solidFill>
              </a:rPr>
              <a:t>for </a:t>
            </a:r>
            <a:r>
              <a:rPr lang="en-GB" sz="1400" dirty="0" err="1"/>
              <a:t>i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00B0F0"/>
                </a:solidFill>
              </a:rPr>
              <a:t>in</a:t>
            </a:r>
            <a:r>
              <a:rPr lang="en-GB" sz="1400" dirty="0"/>
              <a:t> </a:t>
            </a:r>
            <a:r>
              <a:rPr lang="en-GB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range</a:t>
            </a:r>
            <a:r>
              <a:rPr lang="en-GB" sz="1400" dirty="0"/>
              <a:t>(</a:t>
            </a:r>
            <a:r>
              <a:rPr lang="en-GB" sz="1400" dirty="0" err="1"/>
              <a:t>len</a:t>
            </a:r>
            <a:r>
              <a:rPr lang="en-GB" sz="1400" dirty="0"/>
              <a:t>(</a:t>
            </a:r>
            <a:r>
              <a:rPr lang="en-GB" sz="1400" dirty="0" err="1"/>
              <a:t>lst</a:t>
            </a:r>
            <a:r>
              <a:rPr lang="en-GB" sz="1400" dirty="0"/>
              <a:t>)-1):</a:t>
            </a:r>
          </a:p>
          <a:p>
            <a:r>
              <a:rPr lang="en-GB" sz="1400" dirty="0"/>
              <a:t>        Min=</a:t>
            </a:r>
            <a:r>
              <a:rPr lang="en-GB" sz="1400" dirty="0" err="1"/>
              <a:t>i</a:t>
            </a:r>
            <a:endParaRPr lang="en-GB" sz="1400" dirty="0"/>
          </a:p>
          <a:p>
            <a:r>
              <a:rPr lang="en-GB" sz="1400" dirty="0"/>
              <a:t>        </a:t>
            </a:r>
            <a:r>
              <a:rPr lang="en-GB" sz="1400" dirty="0">
                <a:solidFill>
                  <a:srgbClr val="00B0F0"/>
                </a:solidFill>
              </a:rPr>
              <a:t>for</a:t>
            </a:r>
            <a:r>
              <a:rPr lang="en-GB" sz="1400" dirty="0"/>
              <a:t> k </a:t>
            </a:r>
            <a:r>
              <a:rPr lang="en-GB" sz="1400" dirty="0">
                <a:solidFill>
                  <a:srgbClr val="00B0F0"/>
                </a:solidFill>
              </a:rPr>
              <a:t>in</a:t>
            </a:r>
            <a:r>
              <a:rPr lang="en-GB" sz="1400" dirty="0"/>
              <a:t> </a:t>
            </a:r>
            <a:r>
              <a:rPr lang="en-GB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range</a:t>
            </a:r>
            <a:r>
              <a:rPr lang="en-GB" sz="1400" dirty="0"/>
              <a:t>(i+1,len(</a:t>
            </a:r>
            <a:r>
              <a:rPr lang="en-GB" sz="1400" dirty="0" err="1"/>
              <a:t>lst</a:t>
            </a:r>
            <a:r>
              <a:rPr lang="en-GB" sz="1400" dirty="0"/>
              <a:t>)):</a:t>
            </a:r>
          </a:p>
          <a:p>
            <a:r>
              <a:rPr lang="en-GB" sz="1400" dirty="0">
                <a:solidFill>
                  <a:srgbClr val="00B0F0"/>
                </a:solidFill>
              </a:rPr>
              <a:t>            if </a:t>
            </a:r>
            <a:r>
              <a:rPr lang="en-GB" sz="1400" dirty="0" err="1"/>
              <a:t>lst</a:t>
            </a:r>
            <a:r>
              <a:rPr lang="en-GB" sz="1400" dirty="0"/>
              <a:t>[k]&lt;</a:t>
            </a:r>
            <a:r>
              <a:rPr lang="en-GB" sz="1400" dirty="0" err="1"/>
              <a:t>lst</a:t>
            </a:r>
            <a:r>
              <a:rPr lang="en-GB" sz="1400" dirty="0"/>
              <a:t>[Min]:</a:t>
            </a:r>
          </a:p>
          <a:p>
            <a:r>
              <a:rPr lang="en-GB" sz="1400" dirty="0"/>
              <a:t>                Min=k</a:t>
            </a:r>
          </a:p>
          <a:p>
            <a:r>
              <a:rPr lang="en-GB" sz="1400" dirty="0">
                <a:solidFill>
                  <a:srgbClr val="00B0F0"/>
                </a:solidFill>
              </a:rPr>
              <a:t>        if </a:t>
            </a:r>
            <a:r>
              <a:rPr lang="en-GB" sz="1400" dirty="0"/>
              <a:t>Min!=</a:t>
            </a:r>
            <a:r>
              <a:rPr lang="en-GB" sz="1400" dirty="0" err="1"/>
              <a:t>i</a:t>
            </a:r>
            <a:r>
              <a:rPr lang="en-GB" sz="1400" dirty="0"/>
              <a:t>: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lst</a:t>
            </a:r>
            <a:r>
              <a:rPr lang="en-GB" sz="1400" dirty="0"/>
              <a:t>[</a:t>
            </a:r>
            <a:r>
              <a:rPr lang="en-GB" sz="1400" dirty="0" err="1"/>
              <a:t>i</a:t>
            </a:r>
            <a:r>
              <a:rPr lang="en-GB" sz="1400" dirty="0"/>
              <a:t>],</a:t>
            </a:r>
            <a:r>
              <a:rPr lang="en-GB" sz="1400" dirty="0" err="1"/>
              <a:t>lst</a:t>
            </a:r>
            <a:r>
              <a:rPr lang="en-GB" sz="1400" dirty="0"/>
              <a:t>[Min]=</a:t>
            </a:r>
            <a:r>
              <a:rPr lang="en-GB" sz="1400" dirty="0" err="1"/>
              <a:t>lst</a:t>
            </a:r>
            <a:r>
              <a:rPr lang="en-GB" sz="1400" dirty="0"/>
              <a:t>[Min],</a:t>
            </a:r>
            <a:r>
              <a:rPr lang="en-GB" sz="1400" dirty="0" err="1"/>
              <a:t>lst</a:t>
            </a:r>
            <a:r>
              <a:rPr lang="en-GB" sz="1400" dirty="0"/>
              <a:t>[</a:t>
            </a:r>
            <a:r>
              <a:rPr lang="en-GB" sz="1400" dirty="0" err="1"/>
              <a:t>i</a:t>
            </a:r>
            <a:r>
              <a:rPr lang="en-GB" sz="1400" dirty="0"/>
              <a:t>]</a:t>
            </a:r>
          </a:p>
          <a:p>
            <a:r>
              <a:rPr lang="en-GB" sz="1400" dirty="0"/>
              <a:t>    </a:t>
            </a:r>
            <a:r>
              <a:rPr lang="en-GB" sz="1400" dirty="0">
                <a:solidFill>
                  <a:srgbClr val="FFC000"/>
                </a:solidFill>
              </a:rPr>
              <a:t>return</a:t>
            </a:r>
            <a:r>
              <a:rPr lang="en-GB" sz="1400" dirty="0"/>
              <a:t> </a:t>
            </a:r>
            <a:r>
              <a:rPr lang="en-GB" sz="1400" dirty="0" err="1"/>
              <a:t>lst</a:t>
            </a:r>
            <a:endParaRPr lang="en-GB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DBDCEE0-430D-4A6C-8EED-D9B079F28031}"/>
              </a:ext>
            </a:extLst>
          </p:cNvPr>
          <p:cNvSpPr txBox="1">
            <a:spLocks/>
          </p:cNvSpPr>
          <p:nvPr/>
        </p:nvSpPr>
        <p:spPr bwMode="auto">
          <a:xfrm>
            <a:off x="311150" y="301625"/>
            <a:ext cx="8375650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az-Latn-AZ" altLang="ru-RU" b="1" kern="0">
                <a:latin typeface="Consolas" panose="020B0609020204030204" pitchFamily="49" charset="0"/>
              </a:rPr>
              <a:t>S</a:t>
            </a:r>
            <a:r>
              <a:rPr lang="en-US" altLang="ru-RU" b="1" kern="0">
                <a:latin typeface="Consolas" panose="020B0609020204030204" pitchFamily="49" charset="0"/>
              </a:rPr>
              <a:t>ürətli çeşidləmə</a:t>
            </a:r>
            <a:r>
              <a:rPr lang="az-Latn-AZ" altLang="ru-RU" b="1" kern="0">
                <a:latin typeface="Consolas" panose="020B0609020204030204" pitchFamily="49" charset="0"/>
              </a:rPr>
              <a:t> </a:t>
            </a:r>
            <a:r>
              <a:rPr lang="ru-RU" altLang="ru-RU" b="1" kern="0">
                <a:latin typeface="Consolas" panose="020B0609020204030204" pitchFamily="49" charset="0"/>
              </a:rPr>
              <a:t>(</a:t>
            </a:r>
            <a:r>
              <a:rPr lang="en-US" altLang="ru-RU" b="1" i="1" kern="0">
                <a:latin typeface="Consolas" panose="020B0609020204030204" pitchFamily="49" charset="0"/>
              </a:rPr>
              <a:t>QuickSort</a:t>
            </a:r>
            <a:r>
              <a:rPr lang="ru-RU" altLang="ru-RU" b="1" kern="0">
                <a:latin typeface="Consolas" panose="020B0609020204030204" pitchFamily="49" charset="0"/>
              </a:rPr>
              <a:t>)</a:t>
            </a:r>
            <a:endParaRPr lang="ru-RU" altLang="ru-RU" b="1" kern="0" dirty="0">
              <a:latin typeface="Consolas" panose="020B0609020204030204" pitchFamily="49" charset="0"/>
            </a:endParaRP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CCF77A40-A052-4D32-9F46-05758573F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058" y="4046537"/>
            <a:ext cx="6397833" cy="2222256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0E840762-DCFD-4B2B-B035-63C59906C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69" y="942974"/>
            <a:ext cx="3881626" cy="2966671"/>
          </a:xfrm>
          <a:prstGeom prst="rect">
            <a:avLst/>
          </a:prstGeom>
        </p:spPr>
      </p:pic>
      <p:pic>
        <p:nvPicPr>
          <p:cNvPr id="9" name="Picture 8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EA68FDD5-5A7D-4FC8-80E4-BF28964130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581" y="1451464"/>
            <a:ext cx="4069373" cy="162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72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Заголовок 1">
            <a:extLst>
              <a:ext uri="{FF2B5EF4-FFF2-40B4-BE49-F238E27FC236}">
                <a16:creationId xmlns:a16="http://schemas.microsoft.com/office/drawing/2014/main" id="{D59800A9-B661-1341-BEF0-82B7FA84B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301625"/>
            <a:ext cx="8375650" cy="471488"/>
          </a:xfrm>
        </p:spPr>
        <p:txBody>
          <a:bodyPr/>
          <a:lstStyle/>
          <a:p>
            <a:r>
              <a:rPr lang="az-Latn-AZ" altLang="ru-RU" b="1" dirty="0">
                <a:latin typeface="Consolas" panose="020B0609020204030204" pitchFamily="49" charset="0"/>
              </a:rPr>
              <a:t>S</a:t>
            </a:r>
            <a:r>
              <a:rPr lang="en-US" altLang="ru-RU" b="1" dirty="0" err="1">
                <a:latin typeface="Consolas" panose="020B0609020204030204" pitchFamily="49" charset="0"/>
              </a:rPr>
              <a:t>ürətli</a:t>
            </a:r>
            <a:r>
              <a:rPr lang="en-US" altLang="ru-RU" b="1" dirty="0">
                <a:latin typeface="Consolas" panose="020B0609020204030204" pitchFamily="49" charset="0"/>
              </a:rPr>
              <a:t> </a:t>
            </a:r>
            <a:r>
              <a:rPr lang="en-US" altLang="ru-RU" b="1" dirty="0" err="1">
                <a:latin typeface="Consolas" panose="020B0609020204030204" pitchFamily="49" charset="0"/>
              </a:rPr>
              <a:t>çeşidləmə</a:t>
            </a:r>
            <a:r>
              <a:rPr lang="az-Latn-AZ" altLang="ru-RU" b="1" dirty="0">
                <a:latin typeface="Consolas" panose="020B0609020204030204" pitchFamily="49" charset="0"/>
              </a:rPr>
              <a:t> </a:t>
            </a:r>
            <a:r>
              <a:rPr lang="ru-RU" altLang="ru-RU" b="1" dirty="0">
                <a:latin typeface="Consolas" panose="020B0609020204030204" pitchFamily="49" charset="0"/>
              </a:rPr>
              <a:t>(</a:t>
            </a:r>
            <a:r>
              <a:rPr lang="en-US" altLang="ru-RU" b="1" i="1" dirty="0" err="1">
                <a:latin typeface="Consolas" panose="020B0609020204030204" pitchFamily="49" charset="0"/>
              </a:rPr>
              <a:t>QuickSort</a:t>
            </a:r>
            <a:r>
              <a:rPr lang="ru-RU" altLang="ru-RU" b="1" dirty="0">
                <a:latin typeface="Consolas" panose="020B0609020204030204" pitchFamily="49" charset="0"/>
              </a:rPr>
              <a:t>)</a:t>
            </a:r>
          </a:p>
        </p:txBody>
      </p:sp>
      <p:grpSp>
        <p:nvGrpSpPr>
          <p:cNvPr id="2" name="Группа 5"/>
          <p:cNvGrpSpPr>
            <a:grpSpLocks/>
          </p:cNvGrpSpPr>
          <p:nvPr/>
        </p:nvGrpSpPr>
        <p:grpSpPr bwMode="auto">
          <a:xfrm>
            <a:off x="336550" y="814388"/>
            <a:ext cx="1544638" cy="2708275"/>
            <a:chOff x="491339" y="886968"/>
            <a:chExt cx="1543946" cy="2708640"/>
          </a:xfrm>
        </p:grpSpPr>
        <p:pic>
          <p:nvPicPr>
            <p:cNvPr id="62547" name="Picture 2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04" t="5145" r="9898" b="3230"/>
            <a:stretch>
              <a:fillRect/>
            </a:stretch>
          </p:blipFill>
          <p:spPr bwMode="auto">
            <a:xfrm>
              <a:off x="572242" y="886968"/>
              <a:ext cx="1338927" cy="2276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</p:pic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47C1804E-6DA5-D849-BD3C-63928E1A02B9}"/>
                </a:ext>
              </a:extLst>
            </p:cNvPr>
            <p:cNvSpPr/>
            <p:nvPr/>
          </p:nvSpPr>
          <p:spPr>
            <a:xfrm>
              <a:off x="491339" y="3133583"/>
              <a:ext cx="1543946" cy="4620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az-Latn-AZ" sz="2400" kern="0" dirty="0">
                  <a:solidFill>
                    <a:srgbClr val="000000"/>
                  </a:solidFill>
                  <a:latin typeface="Consolas" panose="020B0609020204030204" pitchFamily="49" charset="0"/>
                  <a:ea typeface="+mj-ea"/>
                  <a:cs typeface="+mj-cs"/>
                </a:rPr>
                <a:t>Ç</a:t>
              </a:r>
              <a:r>
                <a:rPr lang="ru-RU" sz="2400" kern="0" dirty="0">
                  <a:solidFill>
                    <a:srgbClr val="000000"/>
                  </a:solidFill>
                  <a:latin typeface="Consolas" panose="020B0609020204030204" pitchFamily="49" charset="0"/>
                  <a:ea typeface="+mj-ea"/>
                  <a:cs typeface="+mj-cs"/>
                </a:rPr>
                <a:t>.</a:t>
              </a:r>
              <a:r>
                <a:rPr lang="az-Latn-AZ" sz="2400" kern="0" dirty="0">
                  <a:solidFill>
                    <a:srgbClr val="000000"/>
                  </a:solidFill>
                  <a:latin typeface="Consolas" panose="020B0609020204030204" pitchFamily="49" charset="0"/>
                  <a:ea typeface="+mj-ea"/>
                  <a:cs typeface="+mj-cs"/>
                </a:rPr>
                <a:t>E</a:t>
              </a:r>
              <a:r>
                <a:rPr lang="ru-RU" sz="2400" kern="0" dirty="0">
                  <a:solidFill>
                    <a:srgbClr val="000000"/>
                  </a:solidFill>
                  <a:latin typeface="Consolas" panose="020B0609020204030204" pitchFamily="49" charset="0"/>
                  <a:ea typeface="+mj-ea"/>
                  <a:cs typeface="+mj-cs"/>
                </a:rPr>
                <a:t>.</a:t>
              </a:r>
              <a:r>
                <a:rPr lang="az-Latn-AZ" sz="2400" kern="0" dirty="0">
                  <a:solidFill>
                    <a:srgbClr val="000000"/>
                  </a:solidFill>
                  <a:latin typeface="Consolas" panose="020B0609020204030204" pitchFamily="49" charset="0"/>
                  <a:ea typeface="+mj-ea"/>
                  <a:cs typeface="+mj-cs"/>
                </a:rPr>
                <a:t>Hoar</a:t>
              </a:r>
              <a:endParaRPr lang="ru-RU" sz="1400" dirty="0">
                <a:latin typeface="Consolas" panose="020B0609020204030204" pitchFamily="49" charset="0"/>
              </a:endParaRPr>
            </a:p>
          </p:txBody>
        </p:sp>
      </p:grpSp>
      <p:sp>
        <p:nvSpPr>
          <p:cNvPr id="7" name="Прямоугольник 6"/>
          <p:cNvSpPr>
            <a:spLocks noChangeArrowheads="1"/>
          </p:cNvSpPr>
          <p:nvPr/>
        </p:nvSpPr>
        <p:spPr bwMode="auto">
          <a:xfrm>
            <a:off x="1881188" y="1042988"/>
            <a:ext cx="69024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7188" indent="-357188"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az-Latn-AZ" altLang="ru-RU" sz="2400" i="1" dirty="0">
                <a:solidFill>
                  <a:schemeClr val="tx1"/>
                </a:solidFill>
                <a:latin typeface="Consolas" panose="020B0609020204030204" pitchFamily="49" charset="0"/>
              </a:rPr>
              <a:t>Əsas ideya</a:t>
            </a:r>
            <a:r>
              <a:rPr lang="ru-RU" altLang="ru-RU" sz="2400" dirty="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az-Latn-AZ" altLang="ru-RU" sz="2400" dirty="0">
                <a:solidFill>
                  <a:schemeClr val="tx1"/>
                </a:solidFill>
                <a:latin typeface="Consolas" panose="020B0609020204030204" pitchFamily="49" charset="0"/>
              </a:rPr>
              <a:t> Bir birindən uzaq məsafədə yerləşən elementlərin yerdəyişməsi daha sərfəlidir.</a:t>
            </a:r>
            <a:r>
              <a:rPr lang="ru-RU" altLang="ru-RU" sz="2400" dirty="0">
                <a:solidFill>
                  <a:srgbClr val="3333FF"/>
                </a:solidFill>
                <a:latin typeface="Consolas" panose="020B0609020204030204" pitchFamily="49" charset="0"/>
              </a:rPr>
              <a:t> </a:t>
            </a:r>
          </a:p>
        </p:txBody>
      </p:sp>
      <p:graphicFrame>
        <p:nvGraphicFramePr>
          <p:cNvPr id="8" name="Group 185">
            <a:extLst>
              <a:ext uri="{FF2B5EF4-FFF2-40B4-BE49-F238E27FC236}">
                <a16:creationId xmlns:a16="http://schemas.microsoft.com/office/drawing/2014/main" id="{F47D546B-610B-9E40-B2A5-2DEBF142CAA2}"/>
              </a:ext>
            </a:extLst>
          </p:cNvPr>
          <p:cNvGraphicFramePr>
            <a:graphicFrameLocks noGrp="1"/>
          </p:cNvGraphicFramePr>
          <p:nvPr/>
        </p:nvGraphicFramePr>
        <p:xfrm>
          <a:off x="3282950" y="2581275"/>
          <a:ext cx="2981328" cy="458792"/>
        </p:xfrm>
        <a:graphic>
          <a:graphicData uri="http://schemas.openxmlformats.org/drawingml/2006/table">
            <a:tbl>
              <a:tblPr/>
              <a:tblGrid>
                <a:gridCol w="49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68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68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68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68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87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 marL="89998" marR="89998" marT="46516" marB="46516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marL="89998" marR="89998" marT="46516" marB="46516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 marL="89998" marR="89998" marT="46516" marB="46516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marL="89998" marR="89998" marT="46516" marB="46516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marL="89998" marR="89998" marT="46516" marB="46516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89998" marR="89998" marT="46516" marB="46516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Group 185">
            <a:extLst>
              <a:ext uri="{FF2B5EF4-FFF2-40B4-BE49-F238E27FC236}">
                <a16:creationId xmlns:a16="http://schemas.microsoft.com/office/drawing/2014/main" id="{63242897-39AA-1145-ADDB-F0372E29D83A}"/>
              </a:ext>
            </a:extLst>
          </p:cNvPr>
          <p:cNvGraphicFramePr>
            <a:graphicFrameLocks noGrp="1"/>
          </p:cNvGraphicFramePr>
          <p:nvPr/>
        </p:nvGraphicFramePr>
        <p:xfrm>
          <a:off x="3282950" y="3235325"/>
          <a:ext cx="2981328" cy="458792"/>
        </p:xfrm>
        <a:graphic>
          <a:graphicData uri="http://schemas.openxmlformats.org/drawingml/2006/table">
            <a:tbl>
              <a:tblPr/>
              <a:tblGrid>
                <a:gridCol w="49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68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68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68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68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87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kumimoji="0" 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89998" marR="89998" marT="46516" marB="46516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marL="89998" marR="89998" marT="46516" marB="46516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 marL="89998" marR="89998" marT="46516" marB="46516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marL="89998" marR="89998" marT="46516" marB="46516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marL="89998" marR="89998" marT="46516" marB="46516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endParaRPr kumimoji="0" 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89998" marR="89998" marT="46516" marB="46516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Group 185">
            <a:extLst>
              <a:ext uri="{FF2B5EF4-FFF2-40B4-BE49-F238E27FC236}">
                <a16:creationId xmlns:a16="http://schemas.microsoft.com/office/drawing/2014/main" id="{FD9C6D22-2F78-8046-B844-284849560F70}"/>
              </a:ext>
            </a:extLst>
          </p:cNvPr>
          <p:cNvGraphicFramePr>
            <a:graphicFrameLocks noGrp="1"/>
          </p:cNvGraphicFramePr>
          <p:nvPr/>
        </p:nvGraphicFramePr>
        <p:xfrm>
          <a:off x="3282950" y="3914775"/>
          <a:ext cx="2981328" cy="458792"/>
        </p:xfrm>
        <a:graphic>
          <a:graphicData uri="http://schemas.openxmlformats.org/drawingml/2006/table">
            <a:tbl>
              <a:tblPr/>
              <a:tblGrid>
                <a:gridCol w="49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68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68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68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68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87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kumimoji="0" 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89998" marR="89998" marT="46516" marB="46516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marL="89998" marR="89998" marT="46516" marB="46516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 marL="89998" marR="89998" marT="46516" marB="46516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marL="89998" marR="89998" marT="46516" marB="46516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marL="89998" marR="89998" marT="46516" marB="46516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endParaRPr kumimoji="0" 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89998" marR="89998" marT="46516" marB="46516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Group 185">
            <a:extLst>
              <a:ext uri="{FF2B5EF4-FFF2-40B4-BE49-F238E27FC236}">
                <a16:creationId xmlns:a16="http://schemas.microsoft.com/office/drawing/2014/main" id="{57AC80FC-E1EC-DD4F-B6DD-1F5F01AAF206}"/>
              </a:ext>
            </a:extLst>
          </p:cNvPr>
          <p:cNvGraphicFramePr>
            <a:graphicFrameLocks noGrp="1"/>
          </p:cNvGraphicFramePr>
          <p:nvPr/>
        </p:nvGraphicFramePr>
        <p:xfrm>
          <a:off x="3282950" y="4594225"/>
          <a:ext cx="2981328" cy="458792"/>
        </p:xfrm>
        <a:graphic>
          <a:graphicData uri="http://schemas.openxmlformats.org/drawingml/2006/table">
            <a:tbl>
              <a:tblPr/>
              <a:tblGrid>
                <a:gridCol w="49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68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68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68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68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87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kumimoji="0" 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89998" marR="89998" marT="46516" marB="46516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marL="89998" marR="89998" marT="46516" marB="46516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kumimoji="0" 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89998" marR="89998" marT="46516" marB="46516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endParaRPr kumimoji="0" 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89998" marR="89998" marT="46516" marB="46516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marL="89998" marR="89998" marT="46516" marB="46516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endParaRPr kumimoji="0" 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89998" marR="89998" marT="46516" marB="46516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" name="Группа 20"/>
          <p:cNvGrpSpPr>
            <a:grpSpLocks/>
          </p:cNvGrpSpPr>
          <p:nvPr/>
        </p:nvGrpSpPr>
        <p:grpSpPr bwMode="auto">
          <a:xfrm>
            <a:off x="3241675" y="2513013"/>
            <a:ext cx="3054350" cy="631825"/>
            <a:chOff x="2295144" y="1673352"/>
            <a:chExt cx="3054096" cy="632460"/>
          </a:xfrm>
        </p:grpSpPr>
        <p:sp>
          <p:nvSpPr>
            <p:cNvPr id="62544" name="Овал 11"/>
            <p:cNvSpPr>
              <a:spLocks noChangeArrowheads="1"/>
            </p:cNvSpPr>
            <p:nvPr/>
          </p:nvSpPr>
          <p:spPr bwMode="auto">
            <a:xfrm>
              <a:off x="2295144" y="1673352"/>
              <a:ext cx="566928" cy="566928"/>
            </a:xfrm>
            <a:prstGeom prst="ellipse">
              <a:avLst/>
            </a:prstGeom>
            <a:noFill/>
            <a:ln w="12700" algn="ctr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rgbClr val="3C8C93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ru-RU" altLang="ru-RU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45" name="Овал 12"/>
            <p:cNvSpPr>
              <a:spLocks noChangeArrowheads="1"/>
            </p:cNvSpPr>
            <p:nvPr/>
          </p:nvSpPr>
          <p:spPr bwMode="auto">
            <a:xfrm>
              <a:off x="4782312" y="1673352"/>
              <a:ext cx="566928" cy="566928"/>
            </a:xfrm>
            <a:prstGeom prst="ellipse">
              <a:avLst/>
            </a:prstGeom>
            <a:noFill/>
            <a:ln w="12700" algn="ctr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rgbClr val="3C8C93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ru-RU" altLang="ru-RU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46" name="Полилиния 13"/>
            <p:cNvSpPr>
              <a:spLocks noChangeArrowheads="1"/>
            </p:cNvSpPr>
            <p:nvPr/>
          </p:nvSpPr>
          <p:spPr bwMode="auto">
            <a:xfrm>
              <a:off x="2770632" y="2157984"/>
              <a:ext cx="2093976" cy="147828"/>
            </a:xfrm>
            <a:custGeom>
              <a:avLst/>
              <a:gdLst>
                <a:gd name="T0" fmla="*/ 0 w 2093976"/>
                <a:gd name="T1" fmla="*/ 0 h 147828"/>
                <a:gd name="T2" fmla="*/ 1051560 w 2093976"/>
                <a:gd name="T3" fmla="*/ 146304 h 147828"/>
                <a:gd name="T4" fmla="*/ 2093976 w 2093976"/>
                <a:gd name="T5" fmla="*/ 9144 h 147828"/>
                <a:gd name="T6" fmla="*/ 0 60000 65536"/>
                <a:gd name="T7" fmla="*/ 0 60000 65536"/>
                <a:gd name="T8" fmla="*/ 0 60000 65536"/>
                <a:gd name="T9" fmla="*/ 0 w 2093976"/>
                <a:gd name="T10" fmla="*/ 0 h 147828"/>
                <a:gd name="T11" fmla="*/ 2093976 w 2093976"/>
                <a:gd name="T12" fmla="*/ 147828 h 1478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93976" h="147828">
                  <a:moveTo>
                    <a:pt x="0" y="0"/>
                  </a:moveTo>
                  <a:cubicBezTo>
                    <a:pt x="351282" y="72390"/>
                    <a:pt x="702564" y="144780"/>
                    <a:pt x="1051560" y="146304"/>
                  </a:cubicBezTo>
                  <a:cubicBezTo>
                    <a:pt x="1400556" y="147828"/>
                    <a:pt x="1747266" y="78486"/>
                    <a:pt x="2093976" y="9144"/>
                  </a:cubicBezTo>
                </a:path>
              </a:pathLst>
            </a:custGeom>
            <a:noFill/>
            <a:ln w="12700" algn="ctr">
              <a:solidFill>
                <a:srgbClr val="FF0000"/>
              </a:solidFill>
              <a:round/>
              <a:headEnd type="triangle" w="med" len="lg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Группа 21"/>
          <p:cNvGrpSpPr>
            <a:grpSpLocks/>
          </p:cNvGrpSpPr>
          <p:nvPr/>
        </p:nvGrpSpPr>
        <p:grpSpPr bwMode="auto">
          <a:xfrm>
            <a:off x="3735388" y="3184525"/>
            <a:ext cx="2066925" cy="631825"/>
            <a:chOff x="2779776" y="2359152"/>
            <a:chExt cx="2066544" cy="630936"/>
          </a:xfrm>
        </p:grpSpPr>
        <p:sp>
          <p:nvSpPr>
            <p:cNvPr id="62541" name="Овал 14"/>
            <p:cNvSpPr>
              <a:spLocks noChangeArrowheads="1"/>
            </p:cNvSpPr>
            <p:nvPr/>
          </p:nvSpPr>
          <p:spPr bwMode="auto">
            <a:xfrm>
              <a:off x="2779776" y="2359152"/>
              <a:ext cx="566928" cy="566928"/>
            </a:xfrm>
            <a:prstGeom prst="ellipse">
              <a:avLst/>
            </a:prstGeom>
            <a:noFill/>
            <a:ln w="12700" algn="ctr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rgbClr val="3C8C93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ru-RU" altLang="ru-RU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42" name="Овал 15"/>
            <p:cNvSpPr>
              <a:spLocks noChangeArrowheads="1"/>
            </p:cNvSpPr>
            <p:nvPr/>
          </p:nvSpPr>
          <p:spPr bwMode="auto">
            <a:xfrm>
              <a:off x="4279392" y="2359152"/>
              <a:ext cx="566928" cy="566928"/>
            </a:xfrm>
            <a:prstGeom prst="ellipse">
              <a:avLst/>
            </a:prstGeom>
            <a:noFill/>
            <a:ln w="12700" algn="ctr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rgbClr val="3C8C93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ru-RU" altLang="ru-RU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43" name="Полилиния 16"/>
            <p:cNvSpPr>
              <a:spLocks noChangeArrowheads="1"/>
            </p:cNvSpPr>
            <p:nvPr/>
          </p:nvSpPr>
          <p:spPr bwMode="auto">
            <a:xfrm>
              <a:off x="3163824" y="2900172"/>
              <a:ext cx="1307592" cy="89916"/>
            </a:xfrm>
            <a:custGeom>
              <a:avLst/>
              <a:gdLst>
                <a:gd name="T0" fmla="*/ 0 w 2093976"/>
                <a:gd name="T1" fmla="*/ 0 h 147828"/>
                <a:gd name="T2" fmla="*/ 1 w 2093976"/>
                <a:gd name="T3" fmla="*/ 1 h 147828"/>
                <a:gd name="T4" fmla="*/ 1 w 2093976"/>
                <a:gd name="T5" fmla="*/ 1 h 147828"/>
                <a:gd name="T6" fmla="*/ 0 60000 65536"/>
                <a:gd name="T7" fmla="*/ 0 60000 65536"/>
                <a:gd name="T8" fmla="*/ 0 60000 65536"/>
                <a:gd name="T9" fmla="*/ 0 w 2093976"/>
                <a:gd name="T10" fmla="*/ 0 h 147828"/>
                <a:gd name="T11" fmla="*/ 2093976 w 2093976"/>
                <a:gd name="T12" fmla="*/ 147828 h 1478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93976" h="147828">
                  <a:moveTo>
                    <a:pt x="0" y="0"/>
                  </a:moveTo>
                  <a:cubicBezTo>
                    <a:pt x="351282" y="72390"/>
                    <a:pt x="702564" y="144780"/>
                    <a:pt x="1051560" y="146304"/>
                  </a:cubicBezTo>
                  <a:cubicBezTo>
                    <a:pt x="1400556" y="147828"/>
                    <a:pt x="1747266" y="78486"/>
                    <a:pt x="2093976" y="9144"/>
                  </a:cubicBezTo>
                </a:path>
              </a:pathLst>
            </a:custGeom>
            <a:noFill/>
            <a:ln w="12700" algn="ctr">
              <a:solidFill>
                <a:srgbClr val="FF0000"/>
              </a:solidFill>
              <a:round/>
              <a:headEnd type="triangle" w="med" len="lg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Группа 22"/>
          <p:cNvGrpSpPr>
            <a:grpSpLocks/>
          </p:cNvGrpSpPr>
          <p:nvPr/>
        </p:nvGrpSpPr>
        <p:grpSpPr bwMode="auto">
          <a:xfrm>
            <a:off x="4243388" y="3867150"/>
            <a:ext cx="1050925" cy="677863"/>
            <a:chOff x="3291840" y="3044952"/>
            <a:chExt cx="1051560" cy="678180"/>
          </a:xfrm>
        </p:grpSpPr>
        <p:sp>
          <p:nvSpPr>
            <p:cNvPr id="62538" name="Овал 17"/>
            <p:cNvSpPr>
              <a:spLocks noChangeArrowheads="1"/>
            </p:cNvSpPr>
            <p:nvPr/>
          </p:nvSpPr>
          <p:spPr bwMode="auto">
            <a:xfrm>
              <a:off x="3291840" y="3044952"/>
              <a:ext cx="566928" cy="566928"/>
            </a:xfrm>
            <a:prstGeom prst="ellipse">
              <a:avLst/>
            </a:prstGeom>
            <a:noFill/>
            <a:ln w="12700" algn="ctr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rgbClr val="3C8C93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ru-RU" altLang="ru-RU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39" name="Овал 18"/>
            <p:cNvSpPr>
              <a:spLocks noChangeArrowheads="1"/>
            </p:cNvSpPr>
            <p:nvPr/>
          </p:nvSpPr>
          <p:spPr bwMode="auto">
            <a:xfrm>
              <a:off x="3776472" y="3044952"/>
              <a:ext cx="566928" cy="566928"/>
            </a:xfrm>
            <a:prstGeom prst="ellipse">
              <a:avLst/>
            </a:prstGeom>
            <a:noFill/>
            <a:ln w="12700" algn="ctr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rgbClr val="3C8C93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ru-RU" altLang="ru-RU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40" name="Полилиния 19"/>
            <p:cNvSpPr>
              <a:spLocks noChangeArrowheads="1"/>
            </p:cNvSpPr>
            <p:nvPr/>
          </p:nvSpPr>
          <p:spPr bwMode="auto">
            <a:xfrm>
              <a:off x="3666744" y="3575304"/>
              <a:ext cx="301752" cy="147828"/>
            </a:xfrm>
            <a:custGeom>
              <a:avLst/>
              <a:gdLst>
                <a:gd name="T0" fmla="*/ 0 w 2093976"/>
                <a:gd name="T1" fmla="*/ 0 h 147828"/>
                <a:gd name="T2" fmla="*/ 0 w 2093976"/>
                <a:gd name="T3" fmla="*/ 146304 h 147828"/>
                <a:gd name="T4" fmla="*/ 0 w 2093976"/>
                <a:gd name="T5" fmla="*/ 9144 h 147828"/>
                <a:gd name="T6" fmla="*/ 0 60000 65536"/>
                <a:gd name="T7" fmla="*/ 0 60000 65536"/>
                <a:gd name="T8" fmla="*/ 0 60000 65536"/>
                <a:gd name="T9" fmla="*/ 0 w 2093976"/>
                <a:gd name="T10" fmla="*/ 0 h 147828"/>
                <a:gd name="T11" fmla="*/ 2093976 w 2093976"/>
                <a:gd name="T12" fmla="*/ 147828 h 1478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93976" h="147828">
                  <a:moveTo>
                    <a:pt x="0" y="0"/>
                  </a:moveTo>
                  <a:cubicBezTo>
                    <a:pt x="351282" y="72390"/>
                    <a:pt x="702564" y="144780"/>
                    <a:pt x="1051560" y="146304"/>
                  </a:cubicBezTo>
                  <a:cubicBezTo>
                    <a:pt x="1400556" y="147828"/>
                    <a:pt x="1747266" y="78486"/>
                    <a:pt x="2093976" y="9144"/>
                  </a:cubicBezTo>
                </a:path>
              </a:pathLst>
            </a:custGeom>
            <a:noFill/>
            <a:ln w="12700" algn="ctr">
              <a:solidFill>
                <a:srgbClr val="FF0000"/>
              </a:solidFill>
              <a:round/>
              <a:headEnd type="triangle" w="med" len="lg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55"/>
          <p:cNvGrpSpPr>
            <a:grpSpLocks/>
          </p:cNvGrpSpPr>
          <p:nvPr/>
        </p:nvGrpSpPr>
        <p:grpSpPr bwMode="auto">
          <a:xfrm>
            <a:off x="1108075" y="4992688"/>
            <a:ext cx="6761163" cy="1052512"/>
            <a:chOff x="526" y="4254"/>
            <a:chExt cx="4259" cy="663"/>
          </a:xfrm>
        </p:grpSpPr>
        <p:sp>
          <p:nvSpPr>
            <p:cNvPr id="25" name="Text Box 56">
              <a:extLst>
                <a:ext uri="{FF2B5EF4-FFF2-40B4-BE49-F238E27FC236}">
                  <a16:creationId xmlns:a16="http://schemas.microsoft.com/office/drawing/2014/main" id="{65A14BA9-6F1B-C343-8BBC-98445F2B51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2" y="4394"/>
              <a:ext cx="4003" cy="523"/>
            </a:xfrm>
            <a:prstGeom prst="rect">
              <a:avLst/>
            </a:prstGeom>
            <a:solidFill>
              <a:srgbClr val="D1D1FF"/>
            </a:solidFill>
            <a:ln w="127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 marL="182563" indent="-182563">
                <a:spcBef>
                  <a:spcPct val="50000"/>
                </a:spcBef>
                <a:defRPr/>
              </a:pPr>
              <a:r>
                <a:rPr lang="ru-RU" sz="2400" b="1" dirty="0">
                  <a:latin typeface="+mj-lt"/>
                </a:rPr>
                <a:t>  </a:t>
              </a:r>
              <a:r>
                <a:rPr lang="en-US" sz="2400" b="1" dirty="0">
                  <a:solidFill>
                    <a:srgbClr val="333399"/>
                  </a:solidFill>
                  <a:latin typeface="+mj-lt"/>
                  <a:cs typeface="Courier New" pitchFamily="49" charset="0"/>
                </a:rPr>
                <a:t>N</a:t>
              </a:r>
              <a:r>
                <a:rPr lang="en-US" sz="2400" b="1" dirty="0">
                  <a:latin typeface="+mj-lt"/>
                </a:rPr>
                <a:t> </a:t>
              </a:r>
              <a:r>
                <a:rPr lang="az-Latn-AZ" sz="2400" b="1" dirty="0">
                  <a:latin typeface="+mj-lt"/>
                </a:rPr>
                <a:t>elementli massiv üçün yalnız </a:t>
              </a:r>
              <a:r>
                <a:rPr lang="en-US" sz="2400" b="1" dirty="0">
                  <a:solidFill>
                    <a:srgbClr val="333399"/>
                  </a:solidFill>
                  <a:latin typeface="+mj-lt"/>
                  <a:cs typeface="Courier New" pitchFamily="49" charset="0"/>
                </a:rPr>
                <a:t>N/2</a:t>
              </a:r>
              <a:r>
                <a:rPr lang="en-US" sz="2400" b="1" dirty="0">
                  <a:latin typeface="+mj-lt"/>
                </a:rPr>
                <a:t> </a:t>
              </a:r>
              <a:r>
                <a:rPr lang="az-Latn-AZ" sz="2400" b="1" dirty="0">
                  <a:latin typeface="+mj-lt"/>
                </a:rPr>
                <a:t>yerdəyişmə lazımdır</a:t>
              </a:r>
              <a:r>
                <a:rPr lang="ru-RU" sz="2400" b="1" dirty="0">
                  <a:latin typeface="+mj-lt"/>
                </a:rPr>
                <a:t>!</a:t>
              </a:r>
            </a:p>
          </p:txBody>
        </p:sp>
        <p:sp>
          <p:nvSpPr>
            <p:cNvPr id="62537" name="Oval 57"/>
            <p:cNvSpPr>
              <a:spLocks noChangeArrowheads="1"/>
            </p:cNvSpPr>
            <p:nvPr/>
          </p:nvSpPr>
          <p:spPr bwMode="auto">
            <a:xfrm>
              <a:off x="526" y="4254"/>
              <a:ext cx="409" cy="418"/>
            </a:xfrm>
            <a:prstGeom prst="ellipse">
              <a:avLst/>
            </a:prstGeom>
            <a:solidFill>
              <a:srgbClr val="0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rgbClr val="3C8C93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ru-RU" altLang="ru-RU" sz="4400" b="1">
                  <a:solidFill>
                    <a:schemeClr val="bg1"/>
                  </a:solidFill>
                  <a:latin typeface="Arial Black" panose="020B0A04020102020204" pitchFamily="34" charset="0"/>
                </a:rPr>
                <a:t>!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Заголовок 1"/>
          <p:cNvSpPr>
            <a:spLocks noGrp="1" noChangeArrowheads="1"/>
          </p:cNvSpPr>
          <p:nvPr>
            <p:ph type="title"/>
          </p:nvPr>
        </p:nvSpPr>
        <p:spPr>
          <a:xfrm>
            <a:off x="311150" y="301625"/>
            <a:ext cx="8375650" cy="471488"/>
          </a:xfrm>
        </p:spPr>
        <p:txBody>
          <a:bodyPr/>
          <a:lstStyle/>
          <a:p>
            <a:r>
              <a:rPr lang="az-Latn-AZ" altLang="ru-RU" b="1" dirty="0">
                <a:latin typeface="Consolas" panose="020B0609020204030204" pitchFamily="49" charset="0"/>
              </a:rPr>
              <a:t>S</a:t>
            </a:r>
            <a:r>
              <a:rPr lang="en-US" altLang="ru-RU" b="1" dirty="0" err="1">
                <a:latin typeface="Consolas" panose="020B0609020204030204" pitchFamily="49" charset="0"/>
              </a:rPr>
              <a:t>ürətli</a:t>
            </a:r>
            <a:r>
              <a:rPr lang="en-US" altLang="ru-RU" b="1" dirty="0">
                <a:latin typeface="Consolas" panose="020B0609020204030204" pitchFamily="49" charset="0"/>
              </a:rPr>
              <a:t> </a:t>
            </a:r>
            <a:r>
              <a:rPr lang="en-US" altLang="ru-RU" b="1" dirty="0" err="1">
                <a:latin typeface="Consolas" panose="020B0609020204030204" pitchFamily="49" charset="0"/>
              </a:rPr>
              <a:t>çeşidləmə</a:t>
            </a:r>
            <a:endParaRPr lang="ru-RU" altLang="ru-RU" b="1" dirty="0"/>
          </a:p>
        </p:txBody>
      </p:sp>
      <p:sp>
        <p:nvSpPr>
          <p:cNvPr id="5" name="Прямоугольник 29"/>
          <p:cNvSpPr>
            <a:spLocks noChangeArrowheads="1"/>
          </p:cNvSpPr>
          <p:nvPr/>
        </p:nvSpPr>
        <p:spPr bwMode="auto">
          <a:xfrm>
            <a:off x="296863" y="1112838"/>
            <a:ext cx="8850312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az-Latn-AZ" altLang="ru-RU" sz="2400" b="1" dirty="0">
                <a:solidFill>
                  <a:srgbClr val="333399"/>
                </a:solidFill>
                <a:latin typeface="Consolas" panose="020B0609020204030204" pitchFamily="49" charset="0"/>
              </a:rPr>
              <a:t>Addım </a:t>
            </a:r>
            <a:r>
              <a:rPr lang="ru-RU" altLang="ru-RU" sz="2400" b="1" dirty="0">
                <a:solidFill>
                  <a:srgbClr val="333399"/>
                </a:solidFill>
                <a:latin typeface="Consolas" panose="020B0609020204030204" pitchFamily="49" charset="0"/>
              </a:rPr>
              <a:t>2</a:t>
            </a:r>
            <a:r>
              <a:rPr lang="ru-RU" altLang="ru-RU" sz="2400" dirty="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ru-RU" altLang="ru-RU" sz="2400" dirty="0">
                <a:solidFill>
                  <a:srgbClr val="3333FF"/>
                </a:solidFill>
                <a:latin typeface="Consolas" panose="020B0609020204030204" pitchFamily="49" charset="0"/>
              </a:rPr>
              <a:t> </a:t>
            </a:r>
            <a:r>
              <a:rPr lang="az-Latn-AZ" alt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Elementlərin yerlərini aşağdakı qayda ilə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az-Latn-AZ" alt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dəyişdirin</a:t>
            </a:r>
            <a:r>
              <a:rPr lang="ru-RU" alt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br>
              <a:rPr lang="en-US" alt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alt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az-Latn-AZ" alt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çeşidləmə zamanı elementlər öz sahəsindən kənara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az-Latn-AZ" alt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çıxmır!</a:t>
            </a:r>
            <a:r>
              <a:rPr lang="ru-RU" alt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!</a:t>
            </a:r>
            <a:endParaRPr lang="ru-RU" altLang="ru-RU" sz="18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Прямоугольник 30"/>
          <p:cNvSpPr>
            <a:spLocks noChangeArrowheads="1"/>
          </p:cNvSpPr>
          <p:nvPr/>
        </p:nvSpPr>
        <p:spPr bwMode="auto">
          <a:xfrm>
            <a:off x="296863" y="722313"/>
            <a:ext cx="86804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az-Latn-AZ" altLang="ru-RU" sz="2400" b="1">
                <a:solidFill>
                  <a:srgbClr val="333399"/>
                </a:solidFill>
                <a:latin typeface="Consolas" panose="020B0609020204030204" pitchFamily="49" charset="0"/>
              </a:rPr>
              <a:t>Addım </a:t>
            </a:r>
            <a:r>
              <a:rPr lang="ru-RU" altLang="ru-RU" sz="2400" b="1">
                <a:solidFill>
                  <a:srgbClr val="333399"/>
                </a:solidFill>
                <a:latin typeface="Consolas" panose="020B0609020204030204" pitchFamily="49" charset="0"/>
              </a:rPr>
              <a:t>1</a:t>
            </a:r>
            <a:r>
              <a:rPr lang="ru-RU" altLang="ru-RU" sz="240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ru-RU" altLang="ru-RU" sz="2400">
                <a:solidFill>
                  <a:srgbClr val="3333FF"/>
                </a:solidFill>
                <a:latin typeface="Consolas" panose="020B0609020204030204" pitchFamily="49" charset="0"/>
              </a:rPr>
              <a:t> </a:t>
            </a:r>
            <a:r>
              <a:rPr lang="en-US" altLang="ru-RU" sz="2400">
                <a:solidFill>
                  <a:srgbClr val="000000"/>
                </a:solidFill>
                <a:latin typeface="Consolas" panose="020B0609020204030204" pitchFamily="49" charset="0"/>
              </a:rPr>
              <a:t>Massivin hər hansı bir </a:t>
            </a:r>
            <a:r>
              <a:rPr lang="en-US" altLang="ru-RU" sz="2400" b="1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altLang="ru-RU" sz="2400">
                <a:solidFill>
                  <a:srgbClr val="000000"/>
                </a:solidFill>
                <a:latin typeface="Consolas" panose="020B0609020204030204" pitchFamily="49" charset="0"/>
              </a:rPr>
              <a:t> elementini seçin</a:t>
            </a:r>
            <a:endParaRPr lang="ru-RU" altLang="ru-RU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/>
        </p:nvGraphicFramePr>
        <p:xfrm>
          <a:off x="2503488" y="1692275"/>
          <a:ext cx="6062662" cy="457200"/>
        </p:xfrm>
        <a:graphic>
          <a:graphicData uri="http://schemas.openxmlformats.org/drawingml/2006/table">
            <a:tbl>
              <a:tblPr/>
              <a:tblGrid>
                <a:gridCol w="3048000">
                  <a:extLst>
                    <a:ext uri="{9D8B030D-6E8A-4147-A177-3AD203B41FA5}">
                      <a16:colId xmlns:a16="http://schemas.microsoft.com/office/drawing/2014/main" val="956834485"/>
                    </a:ext>
                  </a:extLst>
                </a:gridCol>
                <a:gridCol w="3014662">
                  <a:extLst>
                    <a:ext uri="{9D8B030D-6E8A-4147-A177-3AD203B41FA5}">
                      <a16:colId xmlns:a16="http://schemas.microsoft.com/office/drawing/2014/main" val="984839589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A[i] &lt;= X</a:t>
                      </a:r>
                      <a:endParaRPr kumimoji="0" lang="ru-RU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1428" marR="9142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A[</a:t>
                      </a:r>
                      <a:r>
                        <a:rPr kumimoji="0" lang="en-US" alt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] &gt;= X</a:t>
                      </a:r>
                    </a:p>
                  </a:txBody>
                  <a:tcPr marL="91428" marR="9142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799741"/>
                  </a:ext>
                </a:extLst>
              </a:tr>
            </a:tbl>
          </a:graphicData>
        </a:graphic>
      </p:graphicFrame>
      <p:sp>
        <p:nvSpPr>
          <p:cNvPr id="8" name="Прямоугольник 32"/>
          <p:cNvSpPr>
            <a:spLocks noChangeArrowheads="1"/>
          </p:cNvSpPr>
          <p:nvPr/>
        </p:nvSpPr>
        <p:spPr bwMode="auto">
          <a:xfrm>
            <a:off x="293688" y="2992438"/>
            <a:ext cx="82232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az-Latn-AZ" altLang="ru-RU" sz="2400" b="1">
                <a:solidFill>
                  <a:srgbClr val="333399"/>
                </a:solidFill>
                <a:latin typeface="Consolas" panose="020B0609020204030204" pitchFamily="49" charset="0"/>
              </a:rPr>
              <a:t>Addım </a:t>
            </a:r>
            <a:r>
              <a:rPr lang="ru-RU" altLang="ru-RU" sz="2400" b="1">
                <a:solidFill>
                  <a:srgbClr val="333399"/>
                </a:solidFill>
                <a:latin typeface="Consolas" panose="020B0609020204030204" pitchFamily="49" charset="0"/>
              </a:rPr>
              <a:t>3</a:t>
            </a:r>
            <a:r>
              <a:rPr lang="ru-RU" altLang="ru-RU" sz="240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ru-RU" altLang="ru-RU" sz="2400">
                <a:solidFill>
                  <a:srgbClr val="3333FF"/>
                </a:solidFill>
                <a:latin typeface="Consolas" panose="020B0609020204030204" pitchFamily="49" charset="0"/>
              </a:rPr>
              <a:t> </a:t>
            </a:r>
            <a:r>
              <a:rPr lang="az-Latn-AZ" altLang="ru-RU" sz="2400">
                <a:solidFill>
                  <a:srgbClr val="000000"/>
                </a:solidFill>
                <a:latin typeface="Consolas" panose="020B0609020204030204" pitchFamily="49" charset="0"/>
              </a:rPr>
              <a:t>Alınmış iki sahəni çeşidləmək lazımdır</a:t>
            </a:r>
            <a:endParaRPr lang="en-US" altLang="ru-RU" sz="24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2BA3C3A-CC21-E344-9130-1EA86D64F620}"/>
              </a:ext>
            </a:extLst>
          </p:cNvPr>
          <p:cNvSpPr/>
          <p:nvPr/>
        </p:nvSpPr>
        <p:spPr>
          <a:xfrm>
            <a:off x="184150" y="3524250"/>
            <a:ext cx="4689475" cy="831850"/>
          </a:xfrm>
          <a:prstGeom prst="rect">
            <a:avLst/>
          </a:prstGeom>
          <a:solidFill>
            <a:srgbClr val="E6E6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GB" sz="2400" dirty="0" err="1">
                <a:latin typeface="+mj-lt"/>
              </a:rPr>
              <a:t>Parçala</a:t>
            </a:r>
            <a:r>
              <a:rPr lang="en-GB" sz="2400" dirty="0">
                <a:latin typeface="+mj-lt"/>
              </a:rPr>
              <a:t> </a:t>
            </a:r>
            <a:r>
              <a:rPr lang="en-GB" sz="2400" dirty="0" err="1">
                <a:latin typeface="+mj-lt"/>
              </a:rPr>
              <a:t>və</a:t>
            </a:r>
            <a:r>
              <a:rPr lang="en-GB" sz="2400" dirty="0">
                <a:latin typeface="+mj-lt"/>
              </a:rPr>
              <a:t> </a:t>
            </a:r>
            <a:r>
              <a:rPr lang="en-GB" sz="2400" dirty="0" err="1">
                <a:latin typeface="+mj-lt"/>
              </a:rPr>
              <a:t>idarə</a:t>
            </a:r>
            <a:r>
              <a:rPr lang="en-GB" sz="2400" dirty="0">
                <a:latin typeface="+mj-lt"/>
              </a:rPr>
              <a:t> et</a:t>
            </a:r>
          </a:p>
          <a:p>
            <a:pPr algn="ctr" eaLnBrk="1" hangingPunct="1">
              <a:defRPr/>
            </a:pPr>
            <a:r>
              <a:rPr lang="ru-RU" sz="2400" dirty="0">
                <a:latin typeface="Consolas" panose="020B0609020204030204" pitchFamily="49" charset="0"/>
              </a:rPr>
              <a:t>(</a:t>
            </a:r>
            <a:r>
              <a:rPr lang="ru-RU" sz="2400" i="1" dirty="0" err="1">
                <a:latin typeface="Consolas" panose="020B0609020204030204" pitchFamily="49" charset="0"/>
              </a:rPr>
              <a:t>divide</a:t>
            </a:r>
            <a:r>
              <a:rPr lang="ru-RU" sz="2400" i="1" dirty="0">
                <a:latin typeface="Consolas" panose="020B0609020204030204" pitchFamily="49" charset="0"/>
              </a:rPr>
              <a:t> </a:t>
            </a:r>
            <a:r>
              <a:rPr lang="ru-RU" sz="2400" i="1" dirty="0" err="1">
                <a:latin typeface="Consolas" panose="020B0609020204030204" pitchFamily="49" charset="0"/>
              </a:rPr>
              <a:t>and</a:t>
            </a:r>
            <a:r>
              <a:rPr lang="ru-RU" sz="2400" i="1" dirty="0">
                <a:latin typeface="Consolas" panose="020B0609020204030204" pitchFamily="49" charset="0"/>
              </a:rPr>
              <a:t> </a:t>
            </a:r>
            <a:r>
              <a:rPr lang="ru-RU" sz="2400" i="1" dirty="0" err="1">
                <a:latin typeface="Consolas" panose="020B0609020204030204" pitchFamily="49" charset="0"/>
              </a:rPr>
              <a:t>conquer</a:t>
            </a:r>
            <a:r>
              <a:rPr lang="ru-RU" sz="2400" dirty="0">
                <a:latin typeface="Consolas" panose="020B0609020204030204" pitchFamily="49" charset="0"/>
              </a:rPr>
              <a:t>) </a:t>
            </a:r>
          </a:p>
        </p:txBody>
      </p:sp>
      <p:sp>
        <p:nvSpPr>
          <p:cNvPr id="10" name="Равнобедренный треугольник 9"/>
          <p:cNvSpPr>
            <a:spLocks noChangeArrowheads="1"/>
          </p:cNvSpPr>
          <p:nvPr/>
        </p:nvSpPr>
        <p:spPr bwMode="auto">
          <a:xfrm flipV="1">
            <a:off x="5403856" y="1484318"/>
            <a:ext cx="260350" cy="182562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 type="triangle" w="lg" len="lg"/>
              </a14:hiddenLine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427038" y="5108575"/>
            <a:ext cx="842010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6213" indent="-176213"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az-Latn-AZ" altLang="ru-RU" sz="2200" b="1" dirty="0">
                <a:solidFill>
                  <a:srgbClr val="333399"/>
                </a:solidFill>
                <a:latin typeface="Consolas" panose="020B0609020204030204" pitchFamily="49" charset="0"/>
              </a:rPr>
              <a:t>Median</a:t>
            </a:r>
            <a:r>
              <a:rPr lang="ru-RU" altLang="ru-RU" sz="2200" dirty="0">
                <a:solidFill>
                  <a:srgbClr val="3333FF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2200" dirty="0">
                <a:solidFill>
                  <a:schemeClr val="tx1"/>
                </a:solidFill>
                <a:latin typeface="Consolas" panose="020B0609020204030204" pitchFamily="49" charset="0"/>
              </a:rPr>
              <a:t>–</a:t>
            </a:r>
            <a:r>
              <a:rPr lang="en-US" altLang="ru-RU" sz="2200" b="1" dirty="0">
                <a:solidFill>
                  <a:srgbClr val="333399"/>
                </a:solidFill>
                <a:latin typeface="Consolas" panose="020B0609020204030204" pitchFamily="49" charset="0"/>
              </a:rPr>
              <a:t>X</a:t>
            </a:r>
            <a:r>
              <a:rPr lang="az-Latn-AZ" altLang="ru-RU" sz="2200" dirty="0">
                <a:solidFill>
                  <a:schemeClr val="tx1"/>
                </a:solidFill>
                <a:latin typeface="Consolas" panose="020B0609020204030204" pitchFamily="49" charset="0"/>
              </a:rPr>
              <a:t>-in elə bir qiymətidir ki</a:t>
            </a:r>
            <a:r>
              <a:rPr lang="en-US" altLang="ru-RU" sz="22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az-Latn-AZ" altLang="ru-RU" sz="2200" dirty="0">
                <a:solidFill>
                  <a:schemeClr val="tx1"/>
                </a:solidFill>
                <a:latin typeface="Consolas" panose="020B0609020204030204" pitchFamily="49" charset="0"/>
              </a:rPr>
              <a:t>çeşidlənmiş massivdə onun solunda və sağında eyni sayda element yerləşir </a:t>
            </a:r>
            <a:r>
              <a:rPr lang="ru-RU" altLang="ru-RU" sz="22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az-Latn-AZ" altLang="ru-RU" sz="2200" dirty="0">
                <a:solidFill>
                  <a:srgbClr val="FF0000"/>
                </a:solidFill>
                <a:latin typeface="Consolas" panose="020B0609020204030204" pitchFamily="49" charset="0"/>
              </a:rPr>
              <a:t>massiv öncədən çeşidlənməlidir</a:t>
            </a:r>
            <a:r>
              <a:rPr lang="ru-RU" altLang="ru-RU" sz="2200" dirty="0">
                <a:solidFill>
                  <a:schemeClr val="tx1"/>
                </a:solidFill>
                <a:latin typeface="Consolas" panose="020B0609020204030204" pitchFamily="49" charset="0"/>
              </a:rPr>
              <a:t>).</a:t>
            </a:r>
            <a:r>
              <a:rPr lang="ru-RU" altLang="ru-RU" sz="2200" dirty="0">
                <a:solidFill>
                  <a:srgbClr val="3333FF"/>
                </a:solidFill>
                <a:latin typeface="Consolas" panose="020B0609020204030204" pitchFamily="49" charset="0"/>
              </a:rPr>
              <a:t> </a:t>
            </a: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3A8BEA60-FC73-594A-A295-2B9531050982}"/>
              </a:ext>
            </a:extLst>
          </p:cNvPr>
          <p:cNvGraphicFramePr>
            <a:graphicFrameLocks noGrp="1"/>
          </p:cNvGraphicFramePr>
          <p:nvPr/>
        </p:nvGraphicFramePr>
        <p:xfrm>
          <a:off x="184150" y="4457700"/>
          <a:ext cx="6096000" cy="457200"/>
        </p:xfrm>
        <a:graphic>
          <a:graphicData uri="http://schemas.openxmlformats.org/drawingml/2006/table">
            <a:tbl>
              <a:tblPr/>
              <a:tblGrid>
                <a:gridCol w="871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9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15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9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15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9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15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78</a:t>
                      </a:r>
                      <a:endParaRPr kumimoji="0" lang="ru-RU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6</a:t>
                      </a:r>
                      <a:endParaRPr kumimoji="0" lang="ru-RU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82</a:t>
                      </a:r>
                      <a:endParaRPr kumimoji="0" lang="ru-RU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67</a:t>
                      </a:r>
                      <a:endParaRPr kumimoji="0" lang="ru-RU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55</a:t>
                      </a:r>
                      <a:endParaRPr kumimoji="0" lang="ru-RU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44</a:t>
                      </a:r>
                      <a:endParaRPr kumimoji="0" lang="ru-RU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34</a:t>
                      </a:r>
                      <a:endParaRPr kumimoji="0" lang="ru-RU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" name="Group 71"/>
          <p:cNvGrpSpPr>
            <a:grpSpLocks/>
          </p:cNvGrpSpPr>
          <p:nvPr/>
        </p:nvGrpSpPr>
        <p:grpSpPr bwMode="auto">
          <a:xfrm>
            <a:off x="6207125" y="3549650"/>
            <a:ext cx="2479675" cy="1009650"/>
            <a:chOff x="3380" y="2949"/>
            <a:chExt cx="1533" cy="636"/>
          </a:xfrm>
        </p:grpSpPr>
        <p:sp>
          <p:nvSpPr>
            <p:cNvPr id="14" name="Text Box 69">
              <a:extLst>
                <a:ext uri="{FF2B5EF4-FFF2-40B4-BE49-F238E27FC236}">
                  <a16:creationId xmlns:a16="http://schemas.microsoft.com/office/drawing/2014/main" id="{E141FF09-C9CA-264D-8C53-151B7D1EB6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1" y="3062"/>
              <a:ext cx="1302" cy="523"/>
            </a:xfrm>
            <a:prstGeom prst="rect">
              <a:avLst/>
            </a:prstGeom>
            <a:solidFill>
              <a:srgbClr val="D1D1FF"/>
            </a:solidFill>
            <a:ln w="127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az-Latn-AZ" sz="2400" dirty="0">
                  <a:latin typeface="Consolas" panose="020B0609020204030204" pitchFamily="49" charset="0"/>
                </a:rPr>
                <a:t>  X-i necə seçək?</a:t>
              </a:r>
              <a:endParaRPr lang="ru-RU" sz="2400" dirty="0">
                <a:latin typeface="Consolas" panose="020B0609020204030204" pitchFamily="49" charset="0"/>
              </a:endParaRPr>
            </a:p>
          </p:txBody>
        </p:sp>
        <p:sp>
          <p:nvSpPr>
            <p:cNvPr id="63524" name="Oval 70"/>
            <p:cNvSpPr>
              <a:spLocks noChangeArrowheads="1"/>
            </p:cNvSpPr>
            <p:nvPr/>
          </p:nvSpPr>
          <p:spPr bwMode="auto">
            <a:xfrm>
              <a:off x="3380" y="2949"/>
              <a:ext cx="409" cy="418"/>
            </a:xfrm>
            <a:prstGeom prst="ellipse">
              <a:avLst/>
            </a:prstGeom>
            <a:solidFill>
              <a:srgbClr val="0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rgbClr val="3C8C93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ru-RU" sz="4400">
                  <a:solidFill>
                    <a:schemeClr val="bg1"/>
                  </a:solidFill>
                  <a:latin typeface="Arial Black" panose="020B0A04020102020204" pitchFamily="34" charset="0"/>
                </a:rPr>
                <a:t>?</a:t>
              </a:r>
              <a:endParaRPr lang="ru-RU" altLang="ru-RU" sz="440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 animBg="1"/>
      <p:bldP spid="10" grpId="0" animBg="1"/>
      <p:bldP spid="11" grpId="0" build="p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Заголовок 1"/>
          <p:cNvSpPr>
            <a:spLocks noGrp="1" noChangeArrowheads="1"/>
          </p:cNvSpPr>
          <p:nvPr>
            <p:ph type="title"/>
          </p:nvPr>
        </p:nvSpPr>
        <p:spPr>
          <a:xfrm>
            <a:off x="311150" y="301625"/>
            <a:ext cx="8375650" cy="471488"/>
          </a:xfrm>
        </p:spPr>
        <p:txBody>
          <a:bodyPr/>
          <a:lstStyle/>
          <a:p>
            <a:r>
              <a:rPr lang="az-Latn-AZ" altLang="ru-RU" b="1" dirty="0">
                <a:latin typeface="Consolas" panose="020B0609020204030204" pitchFamily="49" charset="0"/>
              </a:rPr>
              <a:t>S</a:t>
            </a:r>
            <a:r>
              <a:rPr lang="en-US" altLang="ru-RU" b="1" dirty="0" err="1">
                <a:latin typeface="Consolas" panose="020B0609020204030204" pitchFamily="49" charset="0"/>
              </a:rPr>
              <a:t>ürətli</a:t>
            </a:r>
            <a:r>
              <a:rPr lang="en-US" altLang="ru-RU" b="1" dirty="0">
                <a:latin typeface="Consolas" panose="020B0609020204030204" pitchFamily="49" charset="0"/>
              </a:rPr>
              <a:t> </a:t>
            </a:r>
            <a:r>
              <a:rPr lang="en-US" altLang="ru-RU" b="1" dirty="0" err="1">
                <a:latin typeface="Consolas" panose="020B0609020204030204" pitchFamily="49" charset="0"/>
              </a:rPr>
              <a:t>çeşidləmə</a:t>
            </a:r>
            <a:endParaRPr lang="ru-RU" altLang="ru-RU" b="1" dirty="0"/>
          </a:p>
        </p:txBody>
      </p:sp>
      <p:sp>
        <p:nvSpPr>
          <p:cNvPr id="4" name="Прямоугольник 30">
            <a:extLst>
              <a:ext uri="{FF2B5EF4-FFF2-40B4-BE49-F238E27FC236}">
                <a16:creationId xmlns:a16="http://schemas.microsoft.com/office/drawing/2014/main" id="{69C8FDE3-2C17-E540-96B1-FE543D15B3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806450"/>
            <a:ext cx="8464550" cy="5062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az-Latn-AZ" sz="2400" b="1" dirty="0">
                <a:solidFill>
                  <a:srgbClr val="333399"/>
                </a:solidFill>
                <a:latin typeface="+mj-lt"/>
              </a:rPr>
              <a:t>Bölünmə</a:t>
            </a:r>
            <a:r>
              <a:rPr lang="ru-RU" sz="2400" dirty="0">
                <a:latin typeface="+mj-lt"/>
              </a:rPr>
              <a:t>:</a:t>
            </a:r>
            <a:r>
              <a:rPr lang="ru-RU" sz="2400" dirty="0">
                <a:solidFill>
                  <a:srgbClr val="333399"/>
                </a:solidFill>
                <a:latin typeface="+mj-lt"/>
              </a:rPr>
              <a:t> </a:t>
            </a:r>
          </a:p>
          <a:p>
            <a:pPr marL="357188" indent="-357188" eaLnBrk="1" hangingPunct="1">
              <a:spcBef>
                <a:spcPts val="600"/>
              </a:spcBef>
              <a:buFont typeface="Arial" pitchFamily="34" charset="0"/>
              <a:buAutoNum type="arabicParenR"/>
              <a:defRPr/>
            </a:pPr>
            <a:r>
              <a:rPr lang="en-US" sz="2400" dirty="0" err="1">
                <a:solidFill>
                  <a:srgbClr val="000000"/>
                </a:solidFill>
                <a:latin typeface="+mj-lt"/>
              </a:rPr>
              <a:t>Massivin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+mj-lt"/>
              </a:rPr>
              <a:t>ist</a:t>
            </a:r>
            <a:r>
              <a:rPr lang="az-Latn-AZ" sz="2400" dirty="0">
                <a:solidFill>
                  <a:srgbClr val="000000"/>
                </a:solidFill>
                <a:latin typeface="+mj-lt"/>
              </a:rPr>
              <a:t>ənilən elementini seçin</a:t>
            </a:r>
            <a:r>
              <a:rPr lang="ru-RU" sz="2400" dirty="0">
                <a:solidFill>
                  <a:srgbClr val="000000"/>
                </a:solidFill>
                <a:latin typeface="+mj-lt"/>
              </a:rPr>
              <a:t> (</a:t>
            </a:r>
            <a:r>
              <a:rPr lang="en-US" sz="2400" b="1" dirty="0">
                <a:solidFill>
                  <a:srgbClr val="000000"/>
                </a:solidFill>
                <a:latin typeface="+mj-lt"/>
                <a:cs typeface="Courier New" pitchFamily="49" charset="0"/>
              </a:rPr>
              <a:t>X</a:t>
            </a:r>
            <a:r>
              <a:rPr lang="ru-RU" sz="2400" b="1" dirty="0">
                <a:solidFill>
                  <a:srgbClr val="000000"/>
                </a:solidFill>
                <a:latin typeface="+mj-lt"/>
                <a:cs typeface="Courier New" pitchFamily="49" charset="0"/>
              </a:rPr>
              <a:t>=67</a:t>
            </a:r>
            <a:r>
              <a:rPr lang="ru-RU" sz="2400" dirty="0">
                <a:solidFill>
                  <a:srgbClr val="000000"/>
                </a:solidFill>
                <a:latin typeface="+mj-lt"/>
              </a:rPr>
              <a:t>)</a:t>
            </a:r>
            <a:endParaRPr lang="en-US" sz="2400" dirty="0">
              <a:solidFill>
                <a:srgbClr val="000000"/>
              </a:solidFill>
              <a:latin typeface="+mj-lt"/>
            </a:endParaRPr>
          </a:p>
          <a:p>
            <a:pPr marL="357188" indent="-357188" eaLnBrk="1" hangingPunct="1">
              <a:spcBef>
                <a:spcPts val="600"/>
              </a:spcBef>
              <a:buFont typeface="Arial" pitchFamily="34" charset="0"/>
              <a:buAutoNum type="arabicParenR"/>
              <a:defRPr/>
            </a:pPr>
            <a:endParaRPr lang="en-US" sz="2400" dirty="0">
              <a:solidFill>
                <a:srgbClr val="000000"/>
              </a:solidFill>
              <a:latin typeface="+mj-lt"/>
            </a:endParaRPr>
          </a:p>
          <a:p>
            <a:pPr marL="357188" indent="-357188" eaLnBrk="1" hangingPunct="1">
              <a:spcBef>
                <a:spcPts val="600"/>
              </a:spcBef>
              <a:buFont typeface="Arial" pitchFamily="34" charset="0"/>
              <a:buAutoNum type="arabicParenR"/>
              <a:defRPr/>
            </a:pPr>
            <a:endParaRPr lang="ru-RU" sz="2400" dirty="0">
              <a:solidFill>
                <a:srgbClr val="000000"/>
              </a:solidFill>
              <a:latin typeface="+mj-lt"/>
            </a:endParaRPr>
          </a:p>
          <a:p>
            <a:pPr marL="357188" indent="-357188" eaLnBrk="1" hangingPunct="1">
              <a:spcBef>
                <a:spcPts val="600"/>
              </a:spcBef>
              <a:buFont typeface="Arial" pitchFamily="34" charset="0"/>
              <a:buAutoNum type="arabicParenR"/>
              <a:defRPr/>
            </a:pPr>
            <a:r>
              <a:rPr lang="en-US" sz="2400" b="1" dirty="0">
                <a:solidFill>
                  <a:srgbClr val="000000"/>
                </a:solidFill>
                <a:latin typeface="+mj-lt"/>
                <a:cs typeface="Courier New" pitchFamily="49" charset="0"/>
              </a:rPr>
              <a:t>L = 1</a:t>
            </a:r>
            <a:r>
              <a:rPr lang="az-Latn-AZ" sz="2400" b="1" dirty="0">
                <a:solidFill>
                  <a:srgbClr val="000000"/>
                </a:solidFill>
                <a:latin typeface="+mj-lt"/>
              </a:rPr>
              <a:t> və</a:t>
            </a:r>
            <a:r>
              <a:rPr lang="en-US" sz="24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+mj-lt"/>
                <a:cs typeface="Courier New" pitchFamily="49" charset="0"/>
              </a:rPr>
              <a:t>R = N</a:t>
            </a:r>
            <a:r>
              <a:rPr lang="az-Latn-AZ" sz="2400" b="1" dirty="0">
                <a:solidFill>
                  <a:srgbClr val="000000"/>
                </a:solidFill>
                <a:latin typeface="+mj-lt"/>
                <a:cs typeface="Courier New" pitchFamily="49" charset="0"/>
              </a:rPr>
              <a:t> </a:t>
            </a:r>
            <a:r>
              <a:rPr lang="az-Latn-AZ" sz="2400" dirty="0">
                <a:solidFill>
                  <a:srgbClr val="000000"/>
                </a:solidFill>
                <a:latin typeface="+mj-lt"/>
                <a:cs typeface="Courier New" pitchFamily="49" charset="0"/>
              </a:rPr>
              <a:t>olaraq təyin edin</a:t>
            </a:r>
            <a:endParaRPr lang="ru-RU" sz="2400" dirty="0">
              <a:solidFill>
                <a:srgbClr val="000000"/>
              </a:solidFill>
              <a:latin typeface="+mj-lt"/>
              <a:cs typeface="Courier New" pitchFamily="49" charset="0"/>
            </a:endParaRPr>
          </a:p>
          <a:p>
            <a:pPr marL="357188" indent="-357188" eaLnBrk="1" hangingPunct="1">
              <a:spcBef>
                <a:spcPts val="600"/>
              </a:spcBef>
              <a:buFont typeface="Arial" pitchFamily="34" charset="0"/>
              <a:buAutoNum type="arabicParenR"/>
              <a:defRPr/>
            </a:pPr>
            <a:r>
              <a:rPr lang="en-US" sz="2400" b="1" dirty="0">
                <a:solidFill>
                  <a:srgbClr val="000000"/>
                </a:solidFill>
                <a:latin typeface="+mj-lt"/>
                <a:cs typeface="Courier New" pitchFamily="49" charset="0"/>
              </a:rPr>
              <a:t>L</a:t>
            </a:r>
            <a:r>
              <a:rPr lang="az-Latn-AZ" sz="2400" b="1" dirty="0">
                <a:solidFill>
                  <a:srgbClr val="000000"/>
                </a:solidFill>
                <a:latin typeface="+mj-lt"/>
                <a:cs typeface="Courier New" pitchFamily="49" charset="0"/>
              </a:rPr>
              <a:t>-i </a:t>
            </a:r>
            <a:r>
              <a:rPr lang="az-Latn-AZ" sz="2400" dirty="0">
                <a:solidFill>
                  <a:srgbClr val="000000"/>
                </a:solidFill>
                <a:latin typeface="+mj-lt"/>
                <a:cs typeface="Courier New" pitchFamily="49" charset="0"/>
              </a:rPr>
              <a:t>artırmaqla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,</a:t>
            </a:r>
            <a:r>
              <a:rPr lang="az-Latn-AZ" sz="2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/>
                <a:cs typeface="Courier New" pitchFamily="49" charset="0"/>
              </a:rPr>
              <a:t>&gt;= X</a:t>
            </a:r>
            <a:r>
              <a:rPr lang="az-Latn-AZ" sz="2400" b="1" dirty="0">
                <a:solidFill>
                  <a:srgbClr val="000000"/>
                </a:solidFill>
                <a:latin typeface="Consolas" panose="020B0609020204030204"/>
                <a:cs typeface="Courier New" pitchFamily="49" charset="0"/>
              </a:rPr>
              <a:t> </a:t>
            </a:r>
            <a:r>
              <a:rPr lang="az-Latn-AZ" sz="2400" dirty="0">
                <a:solidFill>
                  <a:srgbClr val="000000"/>
                </a:solidFill>
                <a:latin typeface="Consolas" panose="020B0609020204030204"/>
                <a:cs typeface="Courier New" pitchFamily="49" charset="0"/>
              </a:rPr>
              <a:t>şərtini ödəyən ən birinci </a:t>
            </a:r>
            <a:r>
              <a:rPr lang="az-Latn-AZ" sz="2400" b="1" dirty="0">
                <a:solidFill>
                  <a:srgbClr val="000000"/>
                </a:solidFill>
                <a:latin typeface="Consolas" panose="020B0609020204030204"/>
                <a:cs typeface="Courier New" pitchFamily="49" charset="0"/>
              </a:rPr>
              <a:t>A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/>
                <a:cs typeface="Courier New" pitchFamily="49" charset="0"/>
              </a:rPr>
              <a:t>[L]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/>
                <a:cs typeface="Courier New" pitchFamily="49" charset="0"/>
              </a:rPr>
              <a:t>elementini</a:t>
            </a:r>
            <a:r>
              <a:rPr lang="en-US" sz="2400" dirty="0">
                <a:solidFill>
                  <a:srgbClr val="000000"/>
                </a:solidFill>
                <a:latin typeface="Consolas" panose="020B0609020204030204"/>
                <a:cs typeface="Courier New" pitchFamily="49" charset="0"/>
              </a:rPr>
              <a:t> tap</a:t>
            </a:r>
            <a:r>
              <a:rPr lang="az-Latn-AZ" sz="2400" dirty="0">
                <a:solidFill>
                  <a:srgbClr val="000000"/>
                </a:solidFill>
                <a:latin typeface="Consolas" panose="020B0609020204030204"/>
                <a:cs typeface="Courier New" pitchFamily="49" charset="0"/>
              </a:rPr>
              <a:t>ın</a:t>
            </a:r>
            <a:r>
              <a:rPr lang="az-Latn-AZ" sz="2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(</a:t>
            </a:r>
            <a:r>
              <a:rPr lang="az-Latn-AZ" sz="2400" dirty="0">
                <a:solidFill>
                  <a:srgbClr val="000000"/>
                </a:solidFill>
                <a:latin typeface="+mj-lt"/>
              </a:rPr>
              <a:t>sağda dayanmalıdır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)</a:t>
            </a:r>
            <a:endParaRPr lang="ru-RU" sz="2400" dirty="0">
              <a:latin typeface="+mj-lt"/>
            </a:endParaRPr>
          </a:p>
          <a:p>
            <a:pPr marL="357188" indent="-357188" eaLnBrk="1" hangingPunct="1">
              <a:spcBef>
                <a:spcPts val="600"/>
              </a:spcBef>
              <a:buFont typeface="Arial" pitchFamily="34" charset="0"/>
              <a:buAutoNum type="arabicParenR"/>
              <a:defRPr/>
            </a:pPr>
            <a:r>
              <a:rPr lang="en-US" sz="2400" b="1" dirty="0">
                <a:solidFill>
                  <a:srgbClr val="000000"/>
                </a:solidFill>
                <a:latin typeface="+mj-lt"/>
                <a:cs typeface="Courier New" pitchFamily="49" charset="0"/>
              </a:rPr>
              <a:t>R</a:t>
            </a:r>
            <a:r>
              <a:rPr lang="az-Latn-AZ" sz="2400" b="1" dirty="0">
                <a:solidFill>
                  <a:srgbClr val="000000"/>
                </a:solidFill>
                <a:latin typeface="+mj-lt"/>
                <a:cs typeface="Courier New" pitchFamily="49" charset="0"/>
              </a:rPr>
              <a:t>-i </a:t>
            </a:r>
            <a:r>
              <a:rPr lang="az-Latn-AZ" sz="2400" dirty="0">
                <a:solidFill>
                  <a:srgbClr val="000000"/>
                </a:solidFill>
                <a:latin typeface="+mj-lt"/>
                <a:cs typeface="Courier New" pitchFamily="49" charset="0"/>
              </a:rPr>
              <a:t>azaltmaqla</a:t>
            </a:r>
            <a:r>
              <a:rPr lang="ru-RU" sz="2400" dirty="0">
                <a:solidFill>
                  <a:srgbClr val="000000"/>
                </a:solidFill>
                <a:latin typeface="+mj-lt"/>
              </a:rPr>
              <a:t>, </a:t>
            </a:r>
            <a:r>
              <a:rPr lang="en-US" sz="2400" b="1" dirty="0">
                <a:solidFill>
                  <a:srgbClr val="000000"/>
                </a:solidFill>
                <a:latin typeface="+mj-lt"/>
              </a:rPr>
              <a:t>&lt;= X</a:t>
            </a:r>
            <a:r>
              <a:rPr lang="az-Latn-AZ" sz="24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az-Latn-AZ" sz="2400" dirty="0">
                <a:solidFill>
                  <a:srgbClr val="000000"/>
                </a:solidFill>
                <a:latin typeface="+mj-lt"/>
              </a:rPr>
              <a:t>şərtini ödəyən ən birinci </a:t>
            </a:r>
            <a:r>
              <a:rPr lang="az-Latn-AZ" sz="2400" b="1" dirty="0">
                <a:solidFill>
                  <a:srgbClr val="000000"/>
                </a:solidFill>
                <a:latin typeface="+mj-lt"/>
              </a:rPr>
              <a:t>A</a:t>
            </a:r>
            <a:r>
              <a:rPr lang="en-US" sz="2400" b="1" dirty="0">
                <a:solidFill>
                  <a:srgbClr val="000000"/>
                </a:solidFill>
                <a:latin typeface="+mj-lt"/>
              </a:rPr>
              <a:t>[R] </a:t>
            </a:r>
            <a:r>
              <a:rPr lang="en-US" sz="2400" dirty="0" err="1">
                <a:solidFill>
                  <a:srgbClr val="000000"/>
                </a:solidFill>
                <a:latin typeface="+mj-lt"/>
              </a:rPr>
              <a:t>elementini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tap</a:t>
            </a:r>
            <a:r>
              <a:rPr lang="az-Latn-AZ" sz="2400" dirty="0">
                <a:solidFill>
                  <a:srgbClr val="000000"/>
                </a:solidFill>
                <a:latin typeface="+mj-lt"/>
              </a:rPr>
              <a:t>ın 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(</a:t>
            </a:r>
            <a:r>
              <a:rPr lang="az-Latn-AZ" sz="2400" dirty="0">
                <a:solidFill>
                  <a:srgbClr val="000000"/>
                </a:solidFill>
                <a:latin typeface="+mj-lt"/>
              </a:rPr>
              <a:t>solda dayanmalıdır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)</a:t>
            </a:r>
            <a:endParaRPr lang="ru-RU" sz="2400" dirty="0">
              <a:solidFill>
                <a:srgbClr val="000000"/>
              </a:solidFill>
              <a:latin typeface="+mj-lt"/>
            </a:endParaRPr>
          </a:p>
          <a:p>
            <a:pPr marL="357188" indent="-357188" eaLnBrk="1" hangingPunct="1">
              <a:spcBef>
                <a:spcPts val="600"/>
              </a:spcBef>
              <a:buFont typeface="Arial" pitchFamily="34" charset="0"/>
              <a:buAutoNum type="arabicParenR"/>
              <a:defRPr/>
            </a:pPr>
            <a:r>
              <a:rPr lang="az-Latn-AZ" sz="2400" dirty="0">
                <a:solidFill>
                  <a:srgbClr val="000000"/>
                </a:solidFill>
                <a:latin typeface="+mj-lt"/>
                <a:cs typeface="Courier New" pitchFamily="49" charset="0"/>
              </a:rPr>
              <a:t>Əgər</a:t>
            </a:r>
            <a:r>
              <a:rPr lang="az-Latn-AZ" sz="2400" b="1" dirty="0">
                <a:solidFill>
                  <a:srgbClr val="000000"/>
                </a:solidFill>
                <a:latin typeface="+mj-lt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+mj-lt"/>
                <a:cs typeface="Courier New" pitchFamily="49" charset="0"/>
              </a:rPr>
              <a:t>L&lt;=R</a:t>
            </a:r>
            <a:r>
              <a:rPr lang="az-Latn-AZ" sz="2400" b="1" dirty="0">
                <a:solidFill>
                  <a:srgbClr val="000000"/>
                </a:solidFill>
                <a:latin typeface="+mj-lt"/>
                <a:cs typeface="Courier New" pitchFamily="49" charset="0"/>
              </a:rPr>
              <a:t>,</a:t>
            </a:r>
            <a:r>
              <a:rPr lang="ru-RU" sz="2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az-Latn-AZ" sz="2400" dirty="0">
                <a:solidFill>
                  <a:srgbClr val="000000"/>
                </a:solidFill>
                <a:latin typeface="+mj-lt"/>
              </a:rPr>
              <a:t>onda </a:t>
            </a:r>
            <a:r>
              <a:rPr lang="en-US" sz="2400" b="1" dirty="0">
                <a:solidFill>
                  <a:srgbClr val="000000"/>
                </a:solidFill>
                <a:latin typeface="+mj-lt"/>
                <a:cs typeface="Courier New" pitchFamily="49" charset="0"/>
              </a:rPr>
              <a:t>A[L]</a:t>
            </a:r>
            <a:r>
              <a:rPr lang="ru-RU" sz="2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az-Latn-AZ" sz="2400" dirty="0">
                <a:solidFill>
                  <a:srgbClr val="000000"/>
                </a:solidFill>
                <a:latin typeface="+mj-lt"/>
              </a:rPr>
              <a:t>və</a:t>
            </a:r>
            <a:r>
              <a:rPr lang="ru-RU" sz="2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+mj-lt"/>
                <a:cs typeface="Courier New" pitchFamily="49" charset="0"/>
              </a:rPr>
              <a:t>A[R]</a:t>
            </a:r>
            <a:r>
              <a:rPr lang="az-Latn-AZ" sz="2400" dirty="0">
                <a:solidFill>
                  <a:srgbClr val="000000"/>
                </a:solidFill>
                <a:latin typeface="+mj-lt"/>
                <a:cs typeface="Courier New" pitchFamily="49" charset="0"/>
              </a:rPr>
              <a:t>-in yerlərini dəyişdirin və 3-cü bəndə qayıdın, əks halda </a:t>
            </a:r>
            <a:r>
              <a:rPr lang="az-Latn-AZ" sz="2400" dirty="0">
                <a:solidFill>
                  <a:srgbClr val="FF0000"/>
                </a:solidFill>
                <a:latin typeface="+mj-lt"/>
                <a:cs typeface="Courier New" pitchFamily="49" charset="0"/>
              </a:rPr>
              <a:t>dayanın</a:t>
            </a:r>
            <a:r>
              <a:rPr lang="ru-RU" sz="2400" dirty="0">
                <a:solidFill>
                  <a:srgbClr val="000000"/>
                </a:solidFill>
                <a:latin typeface="+mj-lt"/>
                <a:cs typeface="Courier New" pitchFamily="49" charset="0"/>
              </a:rPr>
              <a:t>.</a:t>
            </a: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1455738" y="1730375"/>
          <a:ext cx="6096000" cy="457200"/>
        </p:xfrm>
        <a:graphic>
          <a:graphicData uri="http://schemas.openxmlformats.org/drawingml/2006/table">
            <a:tbl>
              <a:tblPr/>
              <a:tblGrid>
                <a:gridCol w="871537">
                  <a:extLst>
                    <a:ext uri="{9D8B030D-6E8A-4147-A177-3AD203B41FA5}">
                      <a16:colId xmlns:a16="http://schemas.microsoft.com/office/drawing/2014/main" val="3190809517"/>
                    </a:ext>
                  </a:extLst>
                </a:gridCol>
                <a:gridCol w="869950">
                  <a:extLst>
                    <a:ext uri="{9D8B030D-6E8A-4147-A177-3AD203B41FA5}">
                      <a16:colId xmlns:a16="http://schemas.microsoft.com/office/drawing/2014/main" val="471728973"/>
                    </a:ext>
                  </a:extLst>
                </a:gridCol>
                <a:gridCol w="871538">
                  <a:extLst>
                    <a:ext uri="{9D8B030D-6E8A-4147-A177-3AD203B41FA5}">
                      <a16:colId xmlns:a16="http://schemas.microsoft.com/office/drawing/2014/main" val="834666259"/>
                    </a:ext>
                  </a:extLst>
                </a:gridCol>
                <a:gridCol w="869950">
                  <a:extLst>
                    <a:ext uri="{9D8B030D-6E8A-4147-A177-3AD203B41FA5}">
                      <a16:colId xmlns:a16="http://schemas.microsoft.com/office/drawing/2014/main" val="2100742221"/>
                    </a:ext>
                  </a:extLst>
                </a:gridCol>
                <a:gridCol w="871537">
                  <a:extLst>
                    <a:ext uri="{9D8B030D-6E8A-4147-A177-3AD203B41FA5}">
                      <a16:colId xmlns:a16="http://schemas.microsoft.com/office/drawing/2014/main" val="2560044113"/>
                    </a:ext>
                  </a:extLst>
                </a:gridCol>
                <a:gridCol w="869950">
                  <a:extLst>
                    <a:ext uri="{9D8B030D-6E8A-4147-A177-3AD203B41FA5}">
                      <a16:colId xmlns:a16="http://schemas.microsoft.com/office/drawing/2014/main" val="3807646255"/>
                    </a:ext>
                  </a:extLst>
                </a:gridCol>
                <a:gridCol w="871538">
                  <a:extLst>
                    <a:ext uri="{9D8B030D-6E8A-4147-A177-3AD203B41FA5}">
                      <a16:colId xmlns:a16="http://schemas.microsoft.com/office/drawing/2014/main" val="831815199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78</a:t>
                      </a:r>
                      <a:endParaRPr kumimoji="0" lang="ru-RU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kumimoji="0" lang="ru-RU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82</a:t>
                      </a:r>
                      <a:endParaRPr kumimoji="0" lang="ru-RU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67</a:t>
                      </a:r>
                      <a:endParaRPr kumimoji="0" lang="ru-RU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55</a:t>
                      </a:r>
                      <a:endParaRPr kumimoji="0" lang="ru-RU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44</a:t>
                      </a:r>
                      <a:endParaRPr kumimoji="0" lang="ru-RU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34</a:t>
                      </a:r>
                      <a:endParaRPr kumimoji="0" lang="ru-RU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394351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Заголовок 1"/>
          <p:cNvSpPr>
            <a:spLocks noGrp="1" noChangeArrowheads="1"/>
          </p:cNvSpPr>
          <p:nvPr>
            <p:ph type="title"/>
          </p:nvPr>
        </p:nvSpPr>
        <p:spPr>
          <a:xfrm>
            <a:off x="311150" y="301625"/>
            <a:ext cx="8375650" cy="471488"/>
          </a:xfrm>
        </p:spPr>
        <p:txBody>
          <a:bodyPr/>
          <a:lstStyle/>
          <a:p>
            <a:r>
              <a:rPr lang="az-Latn-AZ" altLang="ru-RU" b="1" dirty="0">
                <a:latin typeface="Consolas" panose="020B0609020204030204" pitchFamily="49" charset="0"/>
              </a:rPr>
              <a:t>S</a:t>
            </a:r>
            <a:r>
              <a:rPr lang="en-US" altLang="ru-RU" b="1" dirty="0" err="1">
                <a:latin typeface="Consolas" panose="020B0609020204030204" pitchFamily="49" charset="0"/>
              </a:rPr>
              <a:t>ürətli</a:t>
            </a:r>
            <a:r>
              <a:rPr lang="en-US" altLang="ru-RU" b="1" dirty="0">
                <a:latin typeface="Consolas" panose="020B0609020204030204" pitchFamily="49" charset="0"/>
              </a:rPr>
              <a:t> </a:t>
            </a:r>
            <a:r>
              <a:rPr lang="en-US" altLang="ru-RU" b="1" dirty="0" err="1">
                <a:latin typeface="Consolas" panose="020B0609020204030204" pitchFamily="49" charset="0"/>
              </a:rPr>
              <a:t>çeşidləmə</a:t>
            </a:r>
            <a:endParaRPr lang="ru-RU" altLang="ru-RU" b="1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/>
        </p:nvGraphicFramePr>
        <p:xfrm>
          <a:off x="1466850" y="1306513"/>
          <a:ext cx="6096000" cy="914400"/>
        </p:xfrm>
        <a:graphic>
          <a:graphicData uri="http://schemas.openxmlformats.org/drawingml/2006/table">
            <a:tbl>
              <a:tblPr/>
              <a:tblGrid>
                <a:gridCol w="871538">
                  <a:extLst>
                    <a:ext uri="{9D8B030D-6E8A-4147-A177-3AD203B41FA5}">
                      <a16:colId xmlns:a16="http://schemas.microsoft.com/office/drawing/2014/main" val="3930897988"/>
                    </a:ext>
                  </a:extLst>
                </a:gridCol>
                <a:gridCol w="869950">
                  <a:extLst>
                    <a:ext uri="{9D8B030D-6E8A-4147-A177-3AD203B41FA5}">
                      <a16:colId xmlns:a16="http://schemas.microsoft.com/office/drawing/2014/main" val="2613018877"/>
                    </a:ext>
                  </a:extLst>
                </a:gridCol>
                <a:gridCol w="871537">
                  <a:extLst>
                    <a:ext uri="{9D8B030D-6E8A-4147-A177-3AD203B41FA5}">
                      <a16:colId xmlns:a16="http://schemas.microsoft.com/office/drawing/2014/main" val="2297015744"/>
                    </a:ext>
                  </a:extLst>
                </a:gridCol>
                <a:gridCol w="869950">
                  <a:extLst>
                    <a:ext uri="{9D8B030D-6E8A-4147-A177-3AD203B41FA5}">
                      <a16:colId xmlns:a16="http://schemas.microsoft.com/office/drawing/2014/main" val="2464000483"/>
                    </a:ext>
                  </a:extLst>
                </a:gridCol>
                <a:gridCol w="871538">
                  <a:extLst>
                    <a:ext uri="{9D8B030D-6E8A-4147-A177-3AD203B41FA5}">
                      <a16:colId xmlns:a16="http://schemas.microsoft.com/office/drawing/2014/main" val="4065017775"/>
                    </a:ext>
                  </a:extLst>
                </a:gridCol>
                <a:gridCol w="869950">
                  <a:extLst>
                    <a:ext uri="{9D8B030D-6E8A-4147-A177-3AD203B41FA5}">
                      <a16:colId xmlns:a16="http://schemas.microsoft.com/office/drawing/2014/main" val="2455330095"/>
                    </a:ext>
                  </a:extLst>
                </a:gridCol>
                <a:gridCol w="871537">
                  <a:extLst>
                    <a:ext uri="{9D8B030D-6E8A-4147-A177-3AD203B41FA5}">
                      <a16:colId xmlns:a16="http://schemas.microsoft.com/office/drawing/2014/main" val="1278421662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78</a:t>
                      </a:r>
                      <a:endParaRPr kumimoji="0" lang="ru-RU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kumimoji="0" lang="ru-RU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82</a:t>
                      </a:r>
                      <a:endParaRPr kumimoji="0" lang="ru-RU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67</a:t>
                      </a:r>
                      <a:endParaRPr kumimoji="0" lang="ru-RU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55</a:t>
                      </a:r>
                      <a:endParaRPr kumimoji="0" lang="ru-RU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44</a:t>
                      </a:r>
                      <a:endParaRPr kumimoji="0" lang="ru-RU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34</a:t>
                      </a:r>
                      <a:endParaRPr kumimoji="0" lang="ru-RU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376498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L</a:t>
                      </a:r>
                      <a:endParaRPr kumimoji="0" lang="ru-RU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  <a:endParaRPr kumimoji="0" lang="ru-RU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1197691"/>
                  </a:ext>
                </a:extLst>
              </a:tr>
            </a:tbl>
          </a:graphicData>
        </a:graphic>
      </p:graphicFrame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1466850" y="2481263"/>
          <a:ext cx="6096000" cy="914400"/>
        </p:xfrm>
        <a:graphic>
          <a:graphicData uri="http://schemas.openxmlformats.org/drawingml/2006/table">
            <a:tbl>
              <a:tblPr/>
              <a:tblGrid>
                <a:gridCol w="871538">
                  <a:extLst>
                    <a:ext uri="{9D8B030D-6E8A-4147-A177-3AD203B41FA5}">
                      <a16:colId xmlns:a16="http://schemas.microsoft.com/office/drawing/2014/main" val="1685315958"/>
                    </a:ext>
                  </a:extLst>
                </a:gridCol>
                <a:gridCol w="869950">
                  <a:extLst>
                    <a:ext uri="{9D8B030D-6E8A-4147-A177-3AD203B41FA5}">
                      <a16:colId xmlns:a16="http://schemas.microsoft.com/office/drawing/2014/main" val="3165044997"/>
                    </a:ext>
                  </a:extLst>
                </a:gridCol>
                <a:gridCol w="871537">
                  <a:extLst>
                    <a:ext uri="{9D8B030D-6E8A-4147-A177-3AD203B41FA5}">
                      <a16:colId xmlns:a16="http://schemas.microsoft.com/office/drawing/2014/main" val="2881605261"/>
                    </a:ext>
                  </a:extLst>
                </a:gridCol>
                <a:gridCol w="869950">
                  <a:extLst>
                    <a:ext uri="{9D8B030D-6E8A-4147-A177-3AD203B41FA5}">
                      <a16:colId xmlns:a16="http://schemas.microsoft.com/office/drawing/2014/main" val="2090634440"/>
                    </a:ext>
                  </a:extLst>
                </a:gridCol>
                <a:gridCol w="871538">
                  <a:extLst>
                    <a:ext uri="{9D8B030D-6E8A-4147-A177-3AD203B41FA5}">
                      <a16:colId xmlns:a16="http://schemas.microsoft.com/office/drawing/2014/main" val="2086236313"/>
                    </a:ext>
                  </a:extLst>
                </a:gridCol>
                <a:gridCol w="869950">
                  <a:extLst>
                    <a:ext uri="{9D8B030D-6E8A-4147-A177-3AD203B41FA5}">
                      <a16:colId xmlns:a16="http://schemas.microsoft.com/office/drawing/2014/main" val="2018691921"/>
                    </a:ext>
                  </a:extLst>
                </a:gridCol>
                <a:gridCol w="871537">
                  <a:extLst>
                    <a:ext uri="{9D8B030D-6E8A-4147-A177-3AD203B41FA5}">
                      <a16:colId xmlns:a16="http://schemas.microsoft.com/office/drawing/2014/main" val="3438670425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kumimoji="0" lang="ru-RU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82</a:t>
                      </a:r>
                      <a:endParaRPr kumimoji="0" lang="ru-RU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67</a:t>
                      </a:r>
                      <a:endParaRPr kumimoji="0" lang="ru-RU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55</a:t>
                      </a:r>
                      <a:endParaRPr kumimoji="0" lang="ru-RU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44</a:t>
                      </a:r>
                      <a:endParaRPr kumimoji="0" lang="ru-RU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78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480922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L</a:t>
                      </a:r>
                      <a:endParaRPr kumimoji="0" lang="ru-RU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  <a:endParaRPr kumimoji="0" lang="ru-RU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2773745"/>
                  </a:ext>
                </a:extLst>
              </a:tr>
            </a:tbl>
          </a:graphicData>
        </a:graphic>
      </p:graphicFrame>
      <p:sp>
        <p:nvSpPr>
          <p:cNvPr id="6" name="Полилиния 5"/>
          <p:cNvSpPr>
            <a:spLocks noChangeArrowheads="1"/>
          </p:cNvSpPr>
          <p:nvPr/>
        </p:nvSpPr>
        <p:spPr bwMode="auto">
          <a:xfrm>
            <a:off x="1906588" y="1000125"/>
            <a:ext cx="5207000" cy="307975"/>
          </a:xfrm>
          <a:custGeom>
            <a:avLst/>
            <a:gdLst>
              <a:gd name="T0" fmla="*/ 0 w 5207267"/>
              <a:gd name="T1" fmla="*/ 305170 h 308008"/>
              <a:gd name="T2" fmla="*/ 0 w 5207267"/>
              <a:gd name="T3" fmla="*/ 0 h 308008"/>
              <a:gd name="T4" fmla="*/ 5184487 w 5207267"/>
              <a:gd name="T5" fmla="*/ 9539 h 308008"/>
              <a:gd name="T6" fmla="*/ 5184487 w 5207267"/>
              <a:gd name="T7" fmla="*/ 305170 h 308008"/>
              <a:gd name="T8" fmla="*/ 0 60000 65536"/>
              <a:gd name="T9" fmla="*/ 0 60000 65536"/>
              <a:gd name="T10" fmla="*/ 0 60000 65536"/>
              <a:gd name="T11" fmla="*/ 0 60000 65536"/>
              <a:gd name="T12" fmla="*/ 0 w 5207267"/>
              <a:gd name="T13" fmla="*/ 0 h 308008"/>
              <a:gd name="T14" fmla="*/ 5207267 w 5207267"/>
              <a:gd name="T15" fmla="*/ 308008 h 30800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207267" h="308008">
                <a:moveTo>
                  <a:pt x="0" y="308008"/>
                </a:moveTo>
                <a:lnTo>
                  <a:pt x="0" y="0"/>
                </a:lnTo>
                <a:lnTo>
                  <a:pt x="5207267" y="9625"/>
                </a:lnTo>
                <a:lnTo>
                  <a:pt x="5207267" y="308008"/>
                </a:lnTo>
              </a:path>
            </a:pathLst>
          </a:custGeom>
          <a:noFill/>
          <a:ln w="38100" algn="ctr">
            <a:solidFill>
              <a:srgbClr val="3333FF"/>
            </a:solidFill>
            <a:round/>
            <a:headEnd type="triangle" w="med" len="lg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7" name="Полилиния 6"/>
          <p:cNvSpPr>
            <a:spLocks noChangeArrowheads="1"/>
          </p:cNvSpPr>
          <p:nvPr/>
        </p:nvSpPr>
        <p:spPr bwMode="auto">
          <a:xfrm>
            <a:off x="3667125" y="2184400"/>
            <a:ext cx="2579688" cy="307975"/>
          </a:xfrm>
          <a:custGeom>
            <a:avLst/>
            <a:gdLst>
              <a:gd name="T0" fmla="*/ 0 w 5207267"/>
              <a:gd name="T1" fmla="*/ 305170 h 308008"/>
              <a:gd name="T2" fmla="*/ 0 w 5207267"/>
              <a:gd name="T3" fmla="*/ 0 h 308008"/>
              <a:gd name="T4" fmla="*/ 0 w 5207267"/>
              <a:gd name="T5" fmla="*/ 9539 h 308008"/>
              <a:gd name="T6" fmla="*/ 0 w 5207267"/>
              <a:gd name="T7" fmla="*/ 305170 h 308008"/>
              <a:gd name="T8" fmla="*/ 0 60000 65536"/>
              <a:gd name="T9" fmla="*/ 0 60000 65536"/>
              <a:gd name="T10" fmla="*/ 0 60000 65536"/>
              <a:gd name="T11" fmla="*/ 0 60000 65536"/>
              <a:gd name="T12" fmla="*/ 0 w 5207267"/>
              <a:gd name="T13" fmla="*/ 0 h 308008"/>
              <a:gd name="T14" fmla="*/ 5207267 w 5207267"/>
              <a:gd name="T15" fmla="*/ 308008 h 30800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207267" h="308008">
                <a:moveTo>
                  <a:pt x="0" y="308008"/>
                </a:moveTo>
                <a:lnTo>
                  <a:pt x="0" y="0"/>
                </a:lnTo>
                <a:lnTo>
                  <a:pt x="5207267" y="9625"/>
                </a:lnTo>
                <a:lnTo>
                  <a:pt x="5207267" y="308008"/>
                </a:lnTo>
              </a:path>
            </a:pathLst>
          </a:custGeom>
          <a:noFill/>
          <a:ln w="38100" algn="ctr">
            <a:solidFill>
              <a:srgbClr val="3333FF"/>
            </a:solidFill>
            <a:round/>
            <a:headEnd type="triangle" w="med" len="lg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/>
        </p:nvGraphicFramePr>
        <p:xfrm>
          <a:off x="1466850" y="3668713"/>
          <a:ext cx="6096000" cy="914400"/>
        </p:xfrm>
        <a:graphic>
          <a:graphicData uri="http://schemas.openxmlformats.org/drawingml/2006/table">
            <a:tbl>
              <a:tblPr/>
              <a:tblGrid>
                <a:gridCol w="871538">
                  <a:extLst>
                    <a:ext uri="{9D8B030D-6E8A-4147-A177-3AD203B41FA5}">
                      <a16:colId xmlns:a16="http://schemas.microsoft.com/office/drawing/2014/main" val="2982026791"/>
                    </a:ext>
                  </a:extLst>
                </a:gridCol>
                <a:gridCol w="869950">
                  <a:extLst>
                    <a:ext uri="{9D8B030D-6E8A-4147-A177-3AD203B41FA5}">
                      <a16:colId xmlns:a16="http://schemas.microsoft.com/office/drawing/2014/main" val="3230176040"/>
                    </a:ext>
                  </a:extLst>
                </a:gridCol>
                <a:gridCol w="871537">
                  <a:extLst>
                    <a:ext uri="{9D8B030D-6E8A-4147-A177-3AD203B41FA5}">
                      <a16:colId xmlns:a16="http://schemas.microsoft.com/office/drawing/2014/main" val="944680446"/>
                    </a:ext>
                  </a:extLst>
                </a:gridCol>
                <a:gridCol w="869950">
                  <a:extLst>
                    <a:ext uri="{9D8B030D-6E8A-4147-A177-3AD203B41FA5}">
                      <a16:colId xmlns:a16="http://schemas.microsoft.com/office/drawing/2014/main" val="1596314672"/>
                    </a:ext>
                  </a:extLst>
                </a:gridCol>
                <a:gridCol w="871538">
                  <a:extLst>
                    <a:ext uri="{9D8B030D-6E8A-4147-A177-3AD203B41FA5}">
                      <a16:colId xmlns:a16="http://schemas.microsoft.com/office/drawing/2014/main" val="3923734474"/>
                    </a:ext>
                  </a:extLst>
                </a:gridCol>
                <a:gridCol w="869950">
                  <a:extLst>
                    <a:ext uri="{9D8B030D-6E8A-4147-A177-3AD203B41FA5}">
                      <a16:colId xmlns:a16="http://schemas.microsoft.com/office/drawing/2014/main" val="965087237"/>
                    </a:ext>
                  </a:extLst>
                </a:gridCol>
                <a:gridCol w="871537">
                  <a:extLst>
                    <a:ext uri="{9D8B030D-6E8A-4147-A177-3AD203B41FA5}">
                      <a16:colId xmlns:a16="http://schemas.microsoft.com/office/drawing/2014/main" val="1106411215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kumimoji="0" lang="ru-RU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44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67</a:t>
                      </a:r>
                      <a:endParaRPr kumimoji="0" lang="ru-RU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55</a:t>
                      </a:r>
                      <a:endParaRPr kumimoji="0" lang="ru-RU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82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78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14589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L</a:t>
                      </a:r>
                      <a:endParaRPr kumimoji="0" lang="ru-RU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  <a:endParaRPr kumimoji="0" lang="ru-RU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25900"/>
                  </a:ext>
                </a:extLst>
              </a:tr>
            </a:tbl>
          </a:graphicData>
        </a:graphic>
      </p:graphicFrame>
      <p:sp>
        <p:nvSpPr>
          <p:cNvPr id="9" name="Полилиния 8"/>
          <p:cNvSpPr>
            <a:spLocks noChangeArrowheads="1"/>
          </p:cNvSpPr>
          <p:nvPr/>
        </p:nvSpPr>
        <p:spPr bwMode="auto">
          <a:xfrm>
            <a:off x="4484688" y="3381375"/>
            <a:ext cx="944562" cy="307975"/>
          </a:xfrm>
          <a:custGeom>
            <a:avLst/>
            <a:gdLst>
              <a:gd name="T0" fmla="*/ 0 w 5207267"/>
              <a:gd name="T1" fmla="*/ 305170 h 308008"/>
              <a:gd name="T2" fmla="*/ 0 w 5207267"/>
              <a:gd name="T3" fmla="*/ 0 h 308008"/>
              <a:gd name="T4" fmla="*/ 0 w 5207267"/>
              <a:gd name="T5" fmla="*/ 9539 h 308008"/>
              <a:gd name="T6" fmla="*/ 0 w 5207267"/>
              <a:gd name="T7" fmla="*/ 305170 h 308008"/>
              <a:gd name="T8" fmla="*/ 0 60000 65536"/>
              <a:gd name="T9" fmla="*/ 0 60000 65536"/>
              <a:gd name="T10" fmla="*/ 0 60000 65536"/>
              <a:gd name="T11" fmla="*/ 0 60000 65536"/>
              <a:gd name="T12" fmla="*/ 0 w 5207267"/>
              <a:gd name="T13" fmla="*/ 0 h 308008"/>
              <a:gd name="T14" fmla="*/ 5207267 w 5207267"/>
              <a:gd name="T15" fmla="*/ 308008 h 30800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207267" h="308008">
                <a:moveTo>
                  <a:pt x="0" y="308008"/>
                </a:moveTo>
                <a:lnTo>
                  <a:pt x="0" y="0"/>
                </a:lnTo>
                <a:lnTo>
                  <a:pt x="5207267" y="9625"/>
                </a:lnTo>
                <a:lnTo>
                  <a:pt x="5207267" y="308008"/>
                </a:lnTo>
              </a:path>
            </a:pathLst>
          </a:custGeom>
          <a:noFill/>
          <a:ln w="38100" algn="ctr">
            <a:solidFill>
              <a:srgbClr val="3333FF"/>
            </a:solidFill>
            <a:round/>
            <a:headEnd type="triangle" w="med" len="lg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graphicFrame>
        <p:nvGraphicFramePr>
          <p:cNvPr id="10" name="Таблица 9"/>
          <p:cNvGraphicFramePr>
            <a:graphicFrameLocks noGrp="1"/>
          </p:cNvGraphicFramePr>
          <p:nvPr/>
        </p:nvGraphicFramePr>
        <p:xfrm>
          <a:off x="1466850" y="4797425"/>
          <a:ext cx="6096000" cy="914400"/>
        </p:xfrm>
        <a:graphic>
          <a:graphicData uri="http://schemas.openxmlformats.org/drawingml/2006/table">
            <a:tbl>
              <a:tblPr/>
              <a:tblGrid>
                <a:gridCol w="871538">
                  <a:extLst>
                    <a:ext uri="{9D8B030D-6E8A-4147-A177-3AD203B41FA5}">
                      <a16:colId xmlns:a16="http://schemas.microsoft.com/office/drawing/2014/main" val="4143534835"/>
                    </a:ext>
                  </a:extLst>
                </a:gridCol>
                <a:gridCol w="869950">
                  <a:extLst>
                    <a:ext uri="{9D8B030D-6E8A-4147-A177-3AD203B41FA5}">
                      <a16:colId xmlns:a16="http://schemas.microsoft.com/office/drawing/2014/main" val="3035333625"/>
                    </a:ext>
                  </a:extLst>
                </a:gridCol>
                <a:gridCol w="871537">
                  <a:extLst>
                    <a:ext uri="{9D8B030D-6E8A-4147-A177-3AD203B41FA5}">
                      <a16:colId xmlns:a16="http://schemas.microsoft.com/office/drawing/2014/main" val="1331638451"/>
                    </a:ext>
                  </a:extLst>
                </a:gridCol>
                <a:gridCol w="869950">
                  <a:extLst>
                    <a:ext uri="{9D8B030D-6E8A-4147-A177-3AD203B41FA5}">
                      <a16:colId xmlns:a16="http://schemas.microsoft.com/office/drawing/2014/main" val="3684229188"/>
                    </a:ext>
                  </a:extLst>
                </a:gridCol>
                <a:gridCol w="871538">
                  <a:extLst>
                    <a:ext uri="{9D8B030D-6E8A-4147-A177-3AD203B41FA5}">
                      <a16:colId xmlns:a16="http://schemas.microsoft.com/office/drawing/2014/main" val="4253113327"/>
                    </a:ext>
                  </a:extLst>
                </a:gridCol>
                <a:gridCol w="869950">
                  <a:extLst>
                    <a:ext uri="{9D8B030D-6E8A-4147-A177-3AD203B41FA5}">
                      <a16:colId xmlns:a16="http://schemas.microsoft.com/office/drawing/2014/main" val="2859832516"/>
                    </a:ext>
                  </a:extLst>
                </a:gridCol>
                <a:gridCol w="871537">
                  <a:extLst>
                    <a:ext uri="{9D8B030D-6E8A-4147-A177-3AD203B41FA5}">
                      <a16:colId xmlns:a16="http://schemas.microsoft.com/office/drawing/2014/main" val="751111834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kumimoji="0" lang="ru-RU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44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55</a:t>
                      </a:r>
                      <a:endParaRPr kumimoji="0" lang="ru-RU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67</a:t>
                      </a:r>
                      <a:endParaRPr kumimoji="0" lang="ru-RU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82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78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154113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  <a:endParaRPr kumimoji="0" lang="ru-RU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Consolas" panose="020B0609020204030204" pitchFamily="49" charset="0"/>
                          <a:cs typeface="Consolas" panose="020B0609020204030204" pitchFamily="49" charset="0"/>
                        </a:rPr>
                        <a:t>L</a:t>
                      </a:r>
                      <a:endParaRPr kumimoji="0" lang="ru-RU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anose="020B0503020202020204" pitchFamily="34" charset="0"/>
                          <a:ea typeface="Consolas" panose="020B0609020204030204" pitchFamily="49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6446550"/>
                  </a:ext>
                </a:extLst>
              </a:tr>
            </a:tbl>
          </a:graphicData>
        </a:graphic>
      </p:graphicFrame>
      <p:sp>
        <p:nvSpPr>
          <p:cNvPr id="11" name="Равнобедренный треугольник 10"/>
          <p:cNvSpPr>
            <a:spLocks noChangeArrowheads="1"/>
          </p:cNvSpPr>
          <p:nvPr/>
        </p:nvSpPr>
        <p:spPr bwMode="auto">
          <a:xfrm flipV="1">
            <a:off x="4822825" y="4616450"/>
            <a:ext cx="258763" cy="182563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 type="triangle" w="lg" len="lg"/>
              </a14:hiddenLine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Group 71"/>
          <p:cNvGrpSpPr>
            <a:grpSpLocks/>
          </p:cNvGrpSpPr>
          <p:nvPr/>
        </p:nvGrpSpPr>
        <p:grpSpPr bwMode="auto">
          <a:xfrm>
            <a:off x="1725613" y="5789613"/>
            <a:ext cx="5954712" cy="663575"/>
            <a:chOff x="2325" y="3072"/>
            <a:chExt cx="3751" cy="418"/>
          </a:xfrm>
        </p:grpSpPr>
        <p:sp>
          <p:nvSpPr>
            <p:cNvPr id="13" name="Text Box 69">
              <a:extLst>
                <a:ext uri="{FF2B5EF4-FFF2-40B4-BE49-F238E27FC236}">
                  <a16:creationId xmlns:a16="http://schemas.microsoft.com/office/drawing/2014/main" id="{9BE9CD96-713F-A64A-B491-9BCAD724C4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33" y="3122"/>
              <a:ext cx="3443" cy="330"/>
            </a:xfrm>
            <a:prstGeom prst="rect">
              <a:avLst/>
            </a:prstGeom>
            <a:solidFill>
              <a:srgbClr val="D1D1FF"/>
            </a:solidFill>
            <a:ln w="127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2400" dirty="0">
                  <a:latin typeface="+mj-lt"/>
                </a:rPr>
                <a:t>  </a:t>
              </a:r>
              <a:r>
                <a:rPr lang="en-US" sz="2800" b="1" dirty="0">
                  <a:solidFill>
                    <a:srgbClr val="000000"/>
                  </a:solidFill>
                  <a:latin typeface="+mj-lt"/>
                  <a:cs typeface="Courier New" pitchFamily="49" charset="0"/>
                </a:rPr>
                <a:t>L</a:t>
              </a:r>
              <a:r>
                <a:rPr lang="ru-RU" sz="2800" b="1" dirty="0">
                  <a:solidFill>
                    <a:srgbClr val="000000"/>
                  </a:solidFill>
                  <a:latin typeface="+mj-lt"/>
                  <a:cs typeface="Courier New" pitchFamily="49" charset="0"/>
                </a:rPr>
                <a:t> </a:t>
              </a:r>
              <a:r>
                <a:rPr lang="en-US" sz="2800" b="1" dirty="0">
                  <a:solidFill>
                    <a:srgbClr val="000000"/>
                  </a:solidFill>
                  <a:latin typeface="+mj-lt"/>
                  <a:cs typeface="Courier New" pitchFamily="49" charset="0"/>
                </a:rPr>
                <a:t>&gt;</a:t>
              </a:r>
              <a:r>
                <a:rPr lang="ru-RU" sz="2800" b="1" dirty="0">
                  <a:solidFill>
                    <a:srgbClr val="000000"/>
                  </a:solidFill>
                  <a:latin typeface="+mj-lt"/>
                  <a:cs typeface="Courier New" pitchFamily="49" charset="0"/>
                </a:rPr>
                <a:t> </a:t>
              </a:r>
              <a:r>
                <a:rPr lang="en-US" sz="2800" b="1" dirty="0">
                  <a:solidFill>
                    <a:srgbClr val="000000"/>
                  </a:solidFill>
                  <a:latin typeface="+mj-lt"/>
                  <a:cs typeface="Courier New" pitchFamily="49" charset="0"/>
                </a:rPr>
                <a:t>R </a:t>
              </a:r>
              <a:r>
                <a:rPr lang="ru-RU" sz="2800" dirty="0">
                  <a:solidFill>
                    <a:srgbClr val="000000"/>
                  </a:solidFill>
                  <a:latin typeface="+mj-lt"/>
                  <a:cs typeface="Courier New" pitchFamily="49" charset="0"/>
                </a:rPr>
                <a:t>: </a:t>
              </a:r>
              <a:r>
                <a:rPr lang="az-Latn-AZ" sz="2800" dirty="0">
                  <a:solidFill>
                    <a:srgbClr val="000000"/>
                  </a:solidFill>
                  <a:latin typeface="+mj-lt"/>
                  <a:cs typeface="Courier New" pitchFamily="49" charset="0"/>
                </a:rPr>
                <a:t>bölünmə bitib</a:t>
              </a:r>
              <a:r>
                <a:rPr lang="ru-RU" sz="2800" dirty="0">
                  <a:solidFill>
                    <a:srgbClr val="000000"/>
                  </a:solidFill>
                  <a:latin typeface="+mj-lt"/>
                  <a:cs typeface="Courier New" pitchFamily="49" charset="0"/>
                </a:rPr>
                <a:t>!</a:t>
              </a:r>
              <a:endParaRPr lang="ru-RU" dirty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65644" name="Oval 70"/>
            <p:cNvSpPr>
              <a:spLocks noChangeArrowheads="1"/>
            </p:cNvSpPr>
            <p:nvPr/>
          </p:nvSpPr>
          <p:spPr bwMode="auto">
            <a:xfrm>
              <a:off x="2325" y="3072"/>
              <a:ext cx="409" cy="418"/>
            </a:xfrm>
            <a:prstGeom prst="ellipse">
              <a:avLst/>
            </a:prstGeom>
            <a:solidFill>
              <a:srgbClr val="0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rgbClr val="3C8C93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ru-RU" altLang="ru-RU" sz="4400">
                  <a:solidFill>
                    <a:schemeClr val="bg1"/>
                  </a:solidFill>
                  <a:latin typeface="Arial Black" panose="020B0A04020102020204" pitchFamily="34" charset="0"/>
                </a:rPr>
                <a:t>!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Заголовок 1"/>
          <p:cNvSpPr>
            <a:spLocks noGrp="1" noChangeArrowheads="1"/>
          </p:cNvSpPr>
          <p:nvPr>
            <p:ph type="title"/>
          </p:nvPr>
        </p:nvSpPr>
        <p:spPr>
          <a:xfrm>
            <a:off x="311150" y="301625"/>
            <a:ext cx="8375650" cy="471488"/>
          </a:xfrm>
        </p:spPr>
        <p:txBody>
          <a:bodyPr/>
          <a:lstStyle/>
          <a:p>
            <a:r>
              <a:rPr lang="en-US" altLang="ru-RU" b="1" dirty="0">
                <a:latin typeface="Consolas" panose="020B0609020204030204" pitchFamily="49" charset="0"/>
              </a:rPr>
              <a:t>S</a:t>
            </a:r>
            <a:r>
              <a:rPr lang="az-Latn-AZ" altLang="ru-RU" b="1" dirty="0">
                <a:latin typeface="Consolas" panose="020B0609020204030204" pitchFamily="49" charset="0"/>
              </a:rPr>
              <a:t>ürətli çeşidləmə</a:t>
            </a:r>
            <a:endParaRPr lang="ru-RU" altLang="ru-RU" b="1" dirty="0"/>
          </a:p>
        </p:txBody>
      </p:sp>
      <p:sp>
        <p:nvSpPr>
          <p:cNvPr id="39937" name="Rectangle 1">
            <a:extLst>
              <a:ext uri="{FF2B5EF4-FFF2-40B4-BE49-F238E27FC236}">
                <a16:creationId xmlns:a16="http://schemas.microsoft.com/office/drawing/2014/main" id="{96BAC44E-ABBC-0B43-9F34-1F1D64340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763" y="1271588"/>
            <a:ext cx="6186487" cy="1938337"/>
          </a:xfrm>
          <a:prstGeom prst="rect">
            <a:avLst/>
          </a:prstGeom>
          <a:solidFill>
            <a:schemeClr val="accent5"/>
          </a:solidFill>
          <a:ln w="12700" cap="flat" cmpd="sng">
            <a:noFill/>
            <a:prstDash val="solid"/>
            <a:miter lim="800000"/>
            <a:headEnd type="none" w="med" len="med"/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>
            <a:lvl1pPr marL="179388" indent="-936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defRPr/>
            </a:pPr>
            <a:r>
              <a:rPr lang="en-US" altLang="en-US" sz="2400" b="1" dirty="0">
                <a:latin typeface="Consolas" panose="020B0609020204030204" pitchFamily="49" charset="0"/>
                <a:cs typeface="Times New Roman" panose="02020603050405020304" pitchFamily="18" charset="0"/>
              </a:rPr>
              <a:t>N = </a:t>
            </a:r>
            <a:r>
              <a:rPr lang="en-US" altLang="en-US" sz="2400" b="1" dirty="0">
                <a:solidFill>
                  <a:srgbClr val="00B0F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7</a:t>
            </a:r>
            <a:endParaRPr lang="ru-RU" altLang="en-US" sz="2400" b="1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just" eaLnBrk="1" hangingPunct="1">
              <a:defRPr/>
            </a:pPr>
            <a:r>
              <a:rPr lang="en-US" altLang="en-US" sz="2400" b="1" dirty="0">
                <a:latin typeface="Consolas" panose="020B0609020204030204" pitchFamily="49" charset="0"/>
                <a:cs typeface="Times New Roman" panose="02020603050405020304" pitchFamily="18" charset="0"/>
              </a:rPr>
              <a:t>A</a:t>
            </a:r>
            <a:r>
              <a:rPr lang="ru-RU" altLang="en-US" sz="2400" b="1" dirty="0">
                <a:latin typeface="Consolas" panose="020B0609020204030204" pitchFamily="49" charset="0"/>
                <a:cs typeface="Times New Roman" panose="02020603050405020304" pitchFamily="18" charset="0"/>
              </a:rPr>
              <a:t> = </a:t>
            </a:r>
            <a:r>
              <a:rPr lang="en-US" altLang="en-US" sz="2400" b="1" dirty="0">
                <a:latin typeface="Consolas" panose="020B0609020204030204" pitchFamily="49" charset="0"/>
                <a:cs typeface="Times New Roman" panose="02020603050405020304" pitchFamily="18" charset="0"/>
              </a:rPr>
              <a:t>[0]*N</a:t>
            </a:r>
            <a:endParaRPr lang="ru-RU" altLang="en-US" sz="2400" b="1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en-US" sz="2400" b="1" dirty="0">
                <a:solidFill>
                  <a:srgbClr val="008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</a:t>
            </a:r>
            <a:r>
              <a:rPr lang="az-Latn-AZ" altLang="en-US" sz="2400" b="1" dirty="0">
                <a:solidFill>
                  <a:srgbClr val="008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massivi doldurmaq</a:t>
            </a:r>
            <a:endParaRPr lang="ru-RU" altLang="en-US" sz="2400" b="1" dirty="0">
              <a:solidFill>
                <a:srgbClr val="008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altLang="en-US" sz="2400" b="1" dirty="0" err="1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qSort</a:t>
            </a:r>
            <a:r>
              <a:rPr lang="en-US" altLang="en-US" sz="2400" b="1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ru-RU" altLang="en-US" sz="2400" b="1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2400" b="1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A, </a:t>
            </a:r>
            <a:r>
              <a:rPr lang="en-US" altLang="en-US" sz="2400" b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altLang="en-US" sz="2400" b="1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N-</a:t>
            </a:r>
            <a:r>
              <a:rPr lang="en-US" altLang="en-US" sz="2400" b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 </a:t>
            </a:r>
            <a:r>
              <a:rPr lang="en-US" altLang="en-US" sz="2400" b="1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 </a:t>
            </a:r>
            <a:r>
              <a:rPr lang="ru-RU" altLang="en-US" sz="2400" b="1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2400" b="1" dirty="0">
                <a:solidFill>
                  <a:srgbClr val="008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</a:t>
            </a:r>
            <a:r>
              <a:rPr lang="az-Latn-AZ" altLang="en-US" sz="2400" b="1" dirty="0">
                <a:solidFill>
                  <a:srgbClr val="008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cesidleme</a:t>
            </a:r>
            <a:endParaRPr lang="en-US" altLang="en-US" sz="2400" b="1" dirty="0"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altLang="en-US" sz="2400" b="1" dirty="0">
                <a:solidFill>
                  <a:srgbClr val="008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</a:t>
            </a:r>
            <a:r>
              <a:rPr lang="az-Latn-AZ" altLang="en-US" sz="2400" b="1" dirty="0">
                <a:solidFill>
                  <a:srgbClr val="008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neticeni xaric etmek</a:t>
            </a:r>
            <a:endParaRPr lang="ru-RU" altLang="en-US" sz="2400" b="1" dirty="0"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5" name="Прямоугольник 4"/>
          <p:cNvSpPr>
            <a:spLocks noChangeArrowheads="1"/>
          </p:cNvSpPr>
          <p:nvPr/>
        </p:nvSpPr>
        <p:spPr bwMode="auto">
          <a:xfrm>
            <a:off x="382588" y="803275"/>
            <a:ext cx="3540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400" b="1">
                <a:solidFill>
                  <a:srgbClr val="333399"/>
                </a:solidFill>
                <a:latin typeface="Consolas" panose="020B0609020204030204" pitchFamily="49" charset="0"/>
              </a:rPr>
              <a:t> </a:t>
            </a:r>
            <a:endParaRPr lang="ru-RU" altLang="ru-RU" sz="2400">
              <a:solidFill>
                <a:srgbClr val="333399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Прямоугольник 4"/>
          <p:cNvSpPr>
            <a:spLocks noChangeArrowheads="1"/>
          </p:cNvSpPr>
          <p:nvPr/>
        </p:nvSpPr>
        <p:spPr bwMode="auto">
          <a:xfrm>
            <a:off x="382588" y="803275"/>
            <a:ext cx="24256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az-Latn-AZ" altLang="ru-RU" sz="2400" b="1" dirty="0">
                <a:solidFill>
                  <a:srgbClr val="333399"/>
                </a:solidFill>
              </a:rPr>
              <a:t>Əsas proqram</a:t>
            </a:r>
            <a:r>
              <a:rPr lang="ru-RU" altLang="ru-RU" sz="2400" dirty="0">
                <a:solidFill>
                  <a:srgbClr val="000000"/>
                </a:solidFill>
              </a:rPr>
              <a:t>:</a:t>
            </a:r>
            <a:r>
              <a:rPr lang="ru-RU" altLang="ru-RU" sz="2400" dirty="0">
                <a:solidFill>
                  <a:srgbClr val="333399"/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993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99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99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99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99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99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7" grpId="0" build="p" animBg="1"/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Заголовок 1">
            <a:extLst>
              <a:ext uri="{FF2B5EF4-FFF2-40B4-BE49-F238E27FC236}">
                <a16:creationId xmlns:a16="http://schemas.microsoft.com/office/drawing/2014/main" id="{BF5D0A79-829E-DD4B-825B-96642A58A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298449"/>
            <a:ext cx="8375650" cy="471488"/>
          </a:xfrm>
        </p:spPr>
        <p:txBody>
          <a:bodyPr/>
          <a:lstStyle/>
          <a:p>
            <a:r>
              <a:rPr lang="en-US" altLang="ru-RU" b="1" dirty="0">
                <a:latin typeface="Consolas" panose="020B0609020204030204" pitchFamily="49" charset="0"/>
              </a:rPr>
              <a:t>S</a:t>
            </a:r>
            <a:r>
              <a:rPr lang="az-Latn-AZ" altLang="ru-RU" b="1" dirty="0">
                <a:latin typeface="Consolas" panose="020B0609020204030204" pitchFamily="49" charset="0"/>
              </a:rPr>
              <a:t>ürətli çeşidləmə</a:t>
            </a:r>
            <a:endParaRPr lang="ru-RU" altLang="ru-RU" b="1" dirty="0">
              <a:latin typeface="Consolas" panose="020B0609020204030204" pitchFamily="49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A649CEB-D927-2F41-9D55-99D0F7C751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25" y="1598613"/>
            <a:ext cx="7256462" cy="4581525"/>
          </a:xfrm>
          <a:prstGeom prst="rect">
            <a:avLst/>
          </a:prstGeom>
          <a:solidFill>
            <a:schemeClr val="accent5"/>
          </a:solidFill>
          <a:ln w="12700" cap="flat" cmpd="sng">
            <a:noFill/>
            <a:prstDash val="solid"/>
            <a:miter lim="800000"/>
            <a:headEnd type="none" w="med" len="med"/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>
            <a:lvl1pPr marL="179388" indent="-93663"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  <a:defRPr/>
            </a:pPr>
            <a:r>
              <a:rPr lang="en-US" sz="2400" b="1" dirty="0">
                <a:solidFill>
                  <a:srgbClr val="0000F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def</a:t>
            </a: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qSort</a:t>
            </a: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 A, </a:t>
            </a:r>
            <a:r>
              <a:rPr lang="en-US" sz="24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nStart</a:t>
            </a: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sz="24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nEnd</a:t>
            </a: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):</a:t>
            </a:r>
            <a:endParaRPr lang="ru-RU" sz="2400" b="1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  <a:defRPr/>
            </a:pP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</a:t>
            </a:r>
            <a:r>
              <a:rPr lang="en-US" sz="2400" b="1" dirty="0">
                <a:solidFill>
                  <a:srgbClr val="0000F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if</a:t>
            </a: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nStart</a:t>
            </a: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&gt;= </a:t>
            </a:r>
            <a:r>
              <a:rPr lang="en-US" sz="24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nEnd</a:t>
            </a: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: </a:t>
            </a:r>
            <a:r>
              <a:rPr lang="en-US" sz="2400" b="1" dirty="0">
                <a:solidFill>
                  <a:srgbClr val="0000F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return</a:t>
            </a:r>
            <a:endParaRPr lang="ru-RU" sz="2400" b="1" dirty="0">
              <a:solidFill>
                <a:srgbClr val="0000FF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  <a:defRPr/>
            </a:pP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L = </a:t>
            </a:r>
            <a:r>
              <a:rPr lang="en-US" sz="24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nStart</a:t>
            </a: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; R = </a:t>
            </a:r>
            <a:r>
              <a:rPr lang="en-US" sz="24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nEnd</a:t>
            </a:r>
            <a:endParaRPr lang="ru-RU" sz="2400" b="1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  <a:defRPr/>
            </a:pP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X = A[(L+R)//</a:t>
            </a:r>
            <a:r>
              <a:rPr lang="en-US" sz="2400" b="1" dirty="0">
                <a:solidFill>
                  <a:srgbClr val="00B0F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2</a:t>
            </a: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]       </a:t>
            </a:r>
            <a:endParaRPr lang="ru-RU" sz="2400" b="1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  <a:defRPr/>
            </a:pP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</a:t>
            </a:r>
            <a:r>
              <a:rPr lang="en-US" sz="2400" b="1" dirty="0">
                <a:solidFill>
                  <a:srgbClr val="0000F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while</a:t>
            </a: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L &lt;= R:</a:t>
            </a:r>
            <a:endParaRPr lang="ru-RU" sz="2400" b="1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  <a:defRPr/>
            </a:pPr>
            <a:r>
              <a:rPr lang="ru-RU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</a:t>
            </a:r>
            <a:r>
              <a:rPr lang="en-US" sz="2400" b="1" dirty="0">
                <a:solidFill>
                  <a:srgbClr val="0000F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while</a:t>
            </a: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A</a:t>
            </a:r>
            <a:r>
              <a:rPr lang="ru-RU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[</a:t>
            </a: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L</a:t>
            </a:r>
            <a:r>
              <a:rPr lang="ru-RU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] &lt; </a:t>
            </a: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X</a:t>
            </a:r>
            <a:r>
              <a:rPr lang="ru-RU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: </a:t>
            </a: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L </a:t>
            </a:r>
            <a:r>
              <a:rPr lang="ru-RU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+= </a:t>
            </a:r>
            <a:r>
              <a:rPr lang="ru-RU" sz="2400" b="1" dirty="0">
                <a:solidFill>
                  <a:srgbClr val="00B0F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</a:t>
            </a:r>
            <a:endParaRPr lang="ru-RU" sz="2400" b="1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  <a:defRPr/>
            </a:pPr>
            <a:r>
              <a:rPr lang="ru-RU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</a:t>
            </a:r>
            <a:r>
              <a:rPr lang="en-US" sz="2400" b="1" dirty="0">
                <a:solidFill>
                  <a:srgbClr val="0000F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while</a:t>
            </a: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A[R] &gt; X: R -= </a:t>
            </a:r>
            <a:r>
              <a:rPr lang="en-US" sz="2400" b="1" dirty="0">
                <a:solidFill>
                  <a:srgbClr val="00B0F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</a:t>
            </a:r>
            <a:endParaRPr lang="ru-RU" sz="2400" b="1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</a:t>
            </a:r>
            <a:r>
              <a:rPr lang="en-US" sz="2400" b="1" dirty="0">
                <a:solidFill>
                  <a:srgbClr val="0000F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if</a:t>
            </a: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L &lt;= R:</a:t>
            </a:r>
            <a:endParaRPr lang="ru-RU" sz="2400" b="1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  <a:defRPr/>
            </a:pP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  A[L], A[R] = A[R], A[L]</a:t>
            </a:r>
            <a:endParaRPr lang="ru-RU" sz="2400" b="1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  <a:defRPr/>
            </a:pP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  L += </a:t>
            </a:r>
            <a:r>
              <a:rPr lang="en-US" sz="2400" b="1" dirty="0">
                <a:solidFill>
                  <a:srgbClr val="00B0F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</a:t>
            </a: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; R -= </a:t>
            </a:r>
            <a:r>
              <a:rPr lang="en-US" sz="2400" b="1" dirty="0">
                <a:solidFill>
                  <a:srgbClr val="00B0F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</a:t>
            </a:r>
            <a:endParaRPr lang="ru-RU" sz="2400" b="1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  <a:defRPr/>
            </a:pP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</a:t>
            </a:r>
            <a:r>
              <a:rPr lang="en-US" sz="24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qSort</a:t>
            </a: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( A, </a:t>
            </a:r>
            <a:r>
              <a:rPr lang="en-US" sz="24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nStart</a:t>
            </a: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 R )</a:t>
            </a:r>
            <a:endParaRPr lang="ru-RU" sz="2400" b="1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  <a:defRPr/>
            </a:pP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</a:t>
            </a:r>
            <a:r>
              <a:rPr lang="ru-RU" sz="24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qSort</a:t>
            </a:r>
            <a:r>
              <a:rPr lang="ru-RU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( </a:t>
            </a:r>
            <a:r>
              <a:rPr lang="ru-RU" sz="24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A</a:t>
            </a:r>
            <a:r>
              <a:rPr lang="ru-RU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ru-RU" sz="24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L</a:t>
            </a:r>
            <a:r>
              <a:rPr lang="ru-RU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ru-RU" sz="24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nEnd</a:t>
            </a:r>
            <a:r>
              <a:rPr lang="ru-RU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)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EF773D6-3253-D244-B209-14D25D83B9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600" y="5349875"/>
            <a:ext cx="4292600" cy="830263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179388" indent="-93663"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ru-RU" sz="2400" b="1" dirty="0" err="1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qSort</a:t>
            </a:r>
            <a:r>
              <a:rPr lang="en-US" altLang="ru-RU" sz="2400" b="1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altLang="ru-RU" sz="2400" b="1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( A, </a:t>
            </a:r>
            <a:r>
              <a:rPr lang="en-US" altLang="ru-RU" sz="2400" b="1" dirty="0" err="1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nStart</a:t>
            </a:r>
            <a:r>
              <a:rPr lang="en-US" altLang="ru-RU" sz="2400" b="1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, R )</a:t>
            </a:r>
            <a:endParaRPr lang="ru-RU" altLang="ru-RU" sz="2400" b="1" dirty="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  <a:defRPr/>
            </a:pPr>
            <a:r>
              <a:rPr lang="ru-RU" altLang="ru-RU" sz="2400" b="1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qSort ( A, L, nEnd )</a:t>
            </a:r>
          </a:p>
        </p:txBody>
      </p:sp>
      <p:sp>
        <p:nvSpPr>
          <p:cNvPr id="8" name="AutoShape 59">
            <a:extLst>
              <a:ext uri="{FF2B5EF4-FFF2-40B4-BE49-F238E27FC236}">
                <a16:creationId xmlns:a16="http://schemas.microsoft.com/office/drawing/2014/main" id="{E09E41CC-512C-0843-ACD0-7D42D91679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0100" y="5127625"/>
            <a:ext cx="2189163" cy="860425"/>
          </a:xfrm>
          <a:prstGeom prst="wedgeRoundRectCallout">
            <a:avLst>
              <a:gd name="adj1" fmla="val -87997"/>
              <a:gd name="adj2" fmla="val 8765"/>
              <a:gd name="adj3" fmla="val 16667"/>
            </a:avLst>
          </a:prstGeom>
          <a:solidFill>
            <a:srgbClr val="E6E6FF"/>
          </a:solidFill>
          <a:ln w="12700">
            <a:noFill/>
            <a:miter lim="800000"/>
            <a:headEnd/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0000" tIns="46800" rIns="90000" bIns="46800" anchor="ctr"/>
          <a:lstStyle/>
          <a:p>
            <a:pPr algn="ctr" eaLnBrk="1" hangingPunct="1">
              <a:lnSpc>
                <a:spcPct val="80000"/>
              </a:lnSpc>
              <a:defRPr/>
            </a:pPr>
            <a:r>
              <a:rPr lang="az-Latn-AZ" sz="2400" dirty="0">
                <a:latin typeface="Consolas" panose="020B0609020204030204" pitchFamily="49" charset="0"/>
              </a:rPr>
              <a:t>Rekursiv çağırışlar</a:t>
            </a:r>
            <a:endParaRPr lang="ru-RU" sz="2000" dirty="0">
              <a:latin typeface="Consolas" panose="020B0609020204030204" pitchFamily="49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2C58C1E-E9FB-9D48-B9D9-33DDA0223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1900" y="3451225"/>
            <a:ext cx="4335463" cy="830263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179388" indent="-93663"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ru-RU" sz="2400" b="1" dirty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while</a:t>
            </a:r>
            <a:r>
              <a:rPr lang="en-US" altLang="ru-RU" sz="2400" b="1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 A</a:t>
            </a:r>
            <a:r>
              <a:rPr lang="ru-RU" altLang="ru-RU" sz="2400" b="1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[</a:t>
            </a:r>
            <a:r>
              <a:rPr lang="en-US" altLang="ru-RU" sz="2400" b="1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L</a:t>
            </a:r>
            <a:r>
              <a:rPr lang="ru-RU" altLang="ru-RU" sz="2400" b="1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]</a:t>
            </a:r>
            <a:r>
              <a:rPr lang="ru-RU" altLang="ru-RU" sz="2400" b="1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ru-RU" altLang="ru-RU" sz="2400" b="1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&lt; </a:t>
            </a:r>
            <a:r>
              <a:rPr lang="en-US" altLang="ru-RU" sz="2400" b="1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X</a:t>
            </a:r>
            <a:r>
              <a:rPr lang="ru-RU" altLang="ru-RU" sz="2400" b="1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: </a:t>
            </a:r>
            <a:r>
              <a:rPr lang="en-US" altLang="ru-RU" sz="2400" b="1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L </a:t>
            </a:r>
            <a:r>
              <a:rPr lang="ru-RU" altLang="ru-RU" sz="2400" b="1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+= </a:t>
            </a:r>
            <a:r>
              <a:rPr lang="ru-RU" altLang="ru-RU" sz="2400" b="1" dirty="0">
                <a:solidFill>
                  <a:srgbClr val="00B0F0"/>
                </a:solidFill>
                <a:latin typeface="+mj-lt"/>
                <a:cs typeface="Times New Roman" panose="02020603050405020304" pitchFamily="18" charset="0"/>
              </a:rPr>
              <a:t>1</a:t>
            </a:r>
            <a:endParaRPr lang="ru-RU" altLang="ru-RU" sz="2400" b="1" dirty="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ru-RU" sz="2400" b="1" dirty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while</a:t>
            </a:r>
            <a:r>
              <a:rPr lang="en-US" altLang="ru-RU" sz="2400" b="1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 A[R] &gt; X: R -= </a:t>
            </a:r>
            <a:r>
              <a:rPr lang="en-US" altLang="ru-RU" sz="2400" b="1" dirty="0">
                <a:solidFill>
                  <a:srgbClr val="00B0F0"/>
                </a:solidFill>
                <a:latin typeface="+mj-lt"/>
                <a:cs typeface="Times New Roman" panose="02020603050405020304" pitchFamily="18" charset="0"/>
              </a:rPr>
              <a:t>1</a:t>
            </a:r>
            <a:endParaRPr lang="ru-RU" altLang="ru-RU" sz="1800" b="1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1" name="AutoShape 59">
            <a:extLst>
              <a:ext uri="{FF2B5EF4-FFF2-40B4-BE49-F238E27FC236}">
                <a16:creationId xmlns:a16="http://schemas.microsoft.com/office/drawing/2014/main" id="{D0A76F62-31A5-6341-B952-62F81B502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9000" y="3286125"/>
            <a:ext cx="2717800" cy="860425"/>
          </a:xfrm>
          <a:prstGeom prst="wedgeRoundRectCallout">
            <a:avLst>
              <a:gd name="adj1" fmla="val -87997"/>
              <a:gd name="adj2" fmla="val 8765"/>
              <a:gd name="adj3" fmla="val 16667"/>
            </a:avLst>
          </a:prstGeom>
          <a:solidFill>
            <a:srgbClr val="E6E6FF"/>
          </a:solidFill>
          <a:ln w="12700">
            <a:noFill/>
            <a:miter lim="800000"/>
            <a:headEnd/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0000" tIns="46800" rIns="90000" bIns="46800" anchor="ctr"/>
          <a:lstStyle/>
          <a:p>
            <a:pPr algn="ctr" eaLnBrk="1" hangingPunct="1">
              <a:lnSpc>
                <a:spcPct val="80000"/>
              </a:lnSpc>
              <a:defRPr/>
            </a:pPr>
            <a:r>
              <a:rPr lang="az-Latn-AZ" sz="2400" dirty="0">
                <a:latin typeface="Consolas" panose="020B0609020204030204" pitchFamily="49" charset="0"/>
              </a:rPr>
              <a:t>Massivin 2 yerə bölünməsi</a:t>
            </a:r>
            <a:endParaRPr lang="ru-RU" sz="2000" dirty="0">
              <a:latin typeface="Consolas" panose="020B0609020204030204" pitchFamily="49" charset="0"/>
            </a:endParaRPr>
          </a:p>
        </p:txBody>
      </p:sp>
      <p:sp>
        <p:nvSpPr>
          <p:cNvPr id="12" name="AutoShape 59">
            <a:extLst>
              <a:ext uri="{FF2B5EF4-FFF2-40B4-BE49-F238E27FC236}">
                <a16:creationId xmlns:a16="http://schemas.microsoft.com/office/drawing/2014/main" id="{0B798CE2-F593-304E-913D-EA1ACA312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000" y="949325"/>
            <a:ext cx="1498600" cy="460375"/>
          </a:xfrm>
          <a:prstGeom prst="wedgeRoundRectCallout">
            <a:avLst>
              <a:gd name="adj1" fmla="val 45901"/>
              <a:gd name="adj2" fmla="val 105317"/>
              <a:gd name="adj3" fmla="val 16667"/>
            </a:avLst>
          </a:prstGeom>
          <a:solidFill>
            <a:srgbClr val="E6E6FF"/>
          </a:solidFill>
          <a:ln w="12700">
            <a:noFill/>
            <a:miter lim="800000"/>
            <a:headEnd/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0000" tIns="46800" rIns="90000" bIns="46800" anchor="ctr"/>
          <a:lstStyle/>
          <a:p>
            <a:pPr algn="ctr" eaLnBrk="1" hangingPunct="1">
              <a:lnSpc>
                <a:spcPct val="80000"/>
              </a:lnSpc>
              <a:defRPr/>
            </a:pPr>
            <a:r>
              <a:rPr lang="az-Latn-AZ" sz="2400" dirty="0">
                <a:latin typeface="Consolas" panose="020B0609020204030204" pitchFamily="49" charset="0"/>
              </a:rPr>
              <a:t>massiv</a:t>
            </a:r>
            <a:endParaRPr lang="ru-RU" sz="2000" dirty="0">
              <a:latin typeface="Consolas" panose="020B0609020204030204" pitchFamily="49" charset="0"/>
            </a:endParaRPr>
          </a:p>
        </p:txBody>
      </p:sp>
      <p:sp>
        <p:nvSpPr>
          <p:cNvPr id="13" name="AutoShape 59">
            <a:extLst>
              <a:ext uri="{FF2B5EF4-FFF2-40B4-BE49-F238E27FC236}">
                <a16:creationId xmlns:a16="http://schemas.microsoft.com/office/drawing/2014/main" id="{E1D7EE90-094E-1E42-B55A-AC9950374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1950" y="962025"/>
            <a:ext cx="1993900" cy="460375"/>
          </a:xfrm>
          <a:prstGeom prst="wedgeRoundRectCallout">
            <a:avLst>
              <a:gd name="adj1" fmla="val -4099"/>
              <a:gd name="adj2" fmla="val 94283"/>
              <a:gd name="adj3" fmla="val 16667"/>
            </a:avLst>
          </a:prstGeom>
          <a:solidFill>
            <a:srgbClr val="E6E6FF"/>
          </a:solidFill>
          <a:ln w="12700">
            <a:noFill/>
            <a:miter lim="800000"/>
            <a:headEnd/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0000" tIns="46800" rIns="90000" bIns="46800" anchor="ctr"/>
          <a:lstStyle/>
          <a:p>
            <a:pPr algn="ctr" eaLnBrk="1" hangingPunct="1">
              <a:lnSpc>
                <a:spcPct val="80000"/>
              </a:lnSpc>
              <a:defRPr/>
            </a:pPr>
            <a:r>
              <a:rPr lang="az-Latn-AZ" sz="2400" dirty="0">
                <a:latin typeface="Consolas" panose="020B0609020204030204" pitchFamily="49" charset="0"/>
              </a:rPr>
              <a:t>başlanğıc</a:t>
            </a:r>
            <a:endParaRPr lang="ru-RU" sz="2000" dirty="0">
              <a:latin typeface="Consolas" panose="020B0609020204030204" pitchFamily="49" charset="0"/>
            </a:endParaRPr>
          </a:p>
        </p:txBody>
      </p:sp>
      <p:sp>
        <p:nvSpPr>
          <p:cNvPr id="14" name="AutoShape 59">
            <a:extLst>
              <a:ext uri="{FF2B5EF4-FFF2-40B4-BE49-F238E27FC236}">
                <a16:creationId xmlns:a16="http://schemas.microsoft.com/office/drawing/2014/main" id="{B96665C7-52AF-7E42-8E1D-A731C93E56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949325"/>
            <a:ext cx="1411288" cy="460375"/>
          </a:xfrm>
          <a:prstGeom prst="wedgeRoundRectCallout">
            <a:avLst>
              <a:gd name="adj1" fmla="val -42255"/>
              <a:gd name="adj2" fmla="val 111160"/>
              <a:gd name="adj3" fmla="val 16667"/>
            </a:avLst>
          </a:prstGeom>
          <a:solidFill>
            <a:srgbClr val="E6E6FF"/>
          </a:solidFill>
          <a:ln w="12700">
            <a:noFill/>
            <a:miter lim="800000"/>
            <a:headEnd/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0000" tIns="46800" rIns="90000" bIns="46800" anchor="ctr"/>
          <a:lstStyle/>
          <a:p>
            <a:pPr algn="ctr" eaLnBrk="1" hangingPunct="1">
              <a:lnSpc>
                <a:spcPct val="80000"/>
              </a:lnSpc>
              <a:defRPr/>
            </a:pPr>
            <a:r>
              <a:rPr lang="az-Latn-AZ" sz="2400" dirty="0">
                <a:latin typeface="Consolas" panose="020B0609020204030204" pitchFamily="49" charset="0"/>
              </a:rPr>
              <a:t>son</a:t>
            </a:r>
            <a:endParaRPr lang="ru-RU" sz="200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9" grpId="0" animBg="1"/>
      <p:bldP spid="8" grpId="0" animBg="1"/>
      <p:bldP spid="10" grpId="0" animBg="1"/>
      <p:bldP spid="10" grpId="1" animBg="1"/>
      <p:bldP spid="11" grpId="0" animBg="1"/>
      <p:bldP spid="12" grpId="0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Заголовок 1"/>
          <p:cNvSpPr>
            <a:spLocks noGrp="1" noChangeArrowheads="1"/>
          </p:cNvSpPr>
          <p:nvPr>
            <p:ph type="title"/>
          </p:nvPr>
        </p:nvSpPr>
        <p:spPr>
          <a:xfrm>
            <a:off x="311150" y="301625"/>
            <a:ext cx="8375650" cy="471488"/>
          </a:xfrm>
        </p:spPr>
        <p:txBody>
          <a:bodyPr/>
          <a:lstStyle/>
          <a:p>
            <a:r>
              <a:rPr lang="en-US" altLang="ru-RU" b="1" dirty="0">
                <a:latin typeface="Consolas" panose="020B0609020204030204" pitchFamily="49" charset="0"/>
              </a:rPr>
              <a:t>S</a:t>
            </a:r>
            <a:r>
              <a:rPr lang="az-Latn-AZ" altLang="ru-RU" b="1" dirty="0">
                <a:latin typeface="Consolas" panose="020B0609020204030204" pitchFamily="49" charset="0"/>
              </a:rPr>
              <a:t>ürətli çeşidləmə</a:t>
            </a:r>
            <a:endParaRPr lang="ru-RU" altLang="ru-RU" b="1" dirty="0"/>
          </a:p>
        </p:txBody>
      </p:sp>
      <p:sp>
        <p:nvSpPr>
          <p:cNvPr id="68610" name="Прямоугольник 7"/>
          <p:cNvSpPr>
            <a:spLocks noChangeArrowheads="1"/>
          </p:cNvSpPr>
          <p:nvPr/>
        </p:nvSpPr>
        <p:spPr bwMode="auto">
          <a:xfrm>
            <a:off x="382588" y="803275"/>
            <a:ext cx="6981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az-Latn-AZ" altLang="ru-RU" sz="2400" b="1">
                <a:solidFill>
                  <a:srgbClr val="333399"/>
                </a:solidFill>
                <a:latin typeface="Consolas" panose="020B0609020204030204" pitchFamily="49" charset="0"/>
              </a:rPr>
              <a:t>Ayırıcı-elementinin təsadüfi seçilməsi</a:t>
            </a:r>
            <a:r>
              <a:rPr lang="ru-RU" altLang="ru-RU" sz="24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ru-RU" altLang="ru-RU" sz="2400">
                <a:solidFill>
                  <a:srgbClr val="333399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ED1F2071-4DB2-2345-B41B-939B2FD6D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38" y="1281113"/>
            <a:ext cx="6151562" cy="1938337"/>
          </a:xfrm>
          <a:prstGeom prst="rect">
            <a:avLst/>
          </a:prstGeom>
          <a:solidFill>
            <a:schemeClr val="accent5"/>
          </a:solidFill>
          <a:ln w="12700" cap="flat" cmpd="sng">
            <a:noFill/>
            <a:prstDash val="solid"/>
            <a:miter lim="800000"/>
            <a:headEnd type="none" w="med" len="med"/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marL="179388" indent="-93663" algn="just" eaLnBrk="1" hangingPunct="1">
              <a:defRPr/>
            </a:pPr>
            <a:r>
              <a:rPr lang="en-US" sz="2400" b="1" dirty="0">
                <a:solidFill>
                  <a:srgbClr val="0000FF"/>
                </a:solidFill>
                <a:latin typeface="+mj-lt"/>
                <a:cs typeface="Times New Roman" pitchFamily="18" charset="0"/>
              </a:rPr>
              <a:t>from </a:t>
            </a:r>
            <a:r>
              <a:rPr lang="en-US" sz="2400" b="1" dirty="0">
                <a:latin typeface="+mj-lt"/>
                <a:cs typeface="Times New Roman" pitchFamily="18" charset="0"/>
              </a:rPr>
              <a:t>random</a:t>
            </a:r>
            <a:r>
              <a:rPr lang="en-US" sz="2400" b="1" dirty="0">
                <a:solidFill>
                  <a:srgbClr val="0000FF"/>
                </a:solidFill>
                <a:latin typeface="+mj-lt"/>
                <a:cs typeface="Times New Roman" pitchFamily="18" charset="0"/>
              </a:rPr>
              <a:t> import </a:t>
            </a:r>
            <a:r>
              <a:rPr lang="en-US" sz="2400" b="1" dirty="0" err="1">
                <a:latin typeface="+mj-lt"/>
                <a:cs typeface="Times New Roman" pitchFamily="18" charset="0"/>
              </a:rPr>
              <a:t>randint</a:t>
            </a:r>
            <a:endParaRPr lang="ru-RU" sz="2400" b="1" dirty="0">
              <a:latin typeface="+mj-lt"/>
              <a:cs typeface="Times New Roman" pitchFamily="18" charset="0"/>
            </a:endParaRPr>
          </a:p>
          <a:p>
            <a:pPr marL="179388" indent="-93663" algn="just" eaLnBrk="1" hangingPunct="1">
              <a:defRPr/>
            </a:pPr>
            <a:r>
              <a:rPr lang="en-US" sz="2400" b="1" dirty="0" err="1">
                <a:solidFill>
                  <a:srgbClr val="0000FF"/>
                </a:solidFill>
                <a:latin typeface="+mj-lt"/>
                <a:cs typeface="Times New Roman" pitchFamily="18" charset="0"/>
              </a:rPr>
              <a:t>def</a:t>
            </a:r>
            <a:r>
              <a:rPr lang="en-US" sz="2400" b="1" dirty="0">
                <a:latin typeface="+mj-lt"/>
                <a:cs typeface="Times New Roman" pitchFamily="18" charset="0"/>
              </a:rPr>
              <a:t> </a:t>
            </a:r>
            <a:r>
              <a:rPr lang="en-US" sz="2400" b="1" dirty="0" err="1">
                <a:latin typeface="+mj-lt"/>
                <a:cs typeface="Times New Roman" pitchFamily="18" charset="0"/>
              </a:rPr>
              <a:t>qSort</a:t>
            </a:r>
            <a:r>
              <a:rPr lang="en-US" sz="2400" b="1" dirty="0">
                <a:latin typeface="+mj-lt"/>
                <a:ea typeface="Times New Roman" pitchFamily="18" charset="0"/>
                <a:cs typeface="Calibri" pitchFamily="34" charset="0"/>
              </a:rPr>
              <a:t> </a:t>
            </a:r>
            <a:r>
              <a:rPr lang="en-US" sz="2400" b="1" dirty="0">
                <a:latin typeface="+mj-lt"/>
                <a:cs typeface="Times New Roman" pitchFamily="18" charset="0"/>
              </a:rPr>
              <a:t>( A, </a:t>
            </a:r>
            <a:r>
              <a:rPr lang="en-US" sz="2400" b="1" dirty="0" err="1">
                <a:latin typeface="+mj-lt"/>
                <a:cs typeface="Times New Roman" pitchFamily="18" charset="0"/>
              </a:rPr>
              <a:t>nStart</a:t>
            </a:r>
            <a:r>
              <a:rPr lang="en-US" sz="2400" b="1" dirty="0">
                <a:latin typeface="+mj-lt"/>
                <a:cs typeface="Times New Roman" pitchFamily="18" charset="0"/>
              </a:rPr>
              <a:t>, </a:t>
            </a:r>
            <a:r>
              <a:rPr lang="en-US" sz="2400" b="1" dirty="0" err="1">
                <a:latin typeface="+mj-lt"/>
                <a:cs typeface="Times New Roman" pitchFamily="18" charset="0"/>
              </a:rPr>
              <a:t>nEnd</a:t>
            </a:r>
            <a:r>
              <a:rPr lang="en-US" sz="2400" b="1" dirty="0">
                <a:latin typeface="+mj-lt"/>
                <a:cs typeface="Times New Roman" pitchFamily="18" charset="0"/>
              </a:rPr>
              <a:t> ):</a:t>
            </a:r>
            <a:endParaRPr lang="ru-RU" sz="2400" b="1" dirty="0">
              <a:latin typeface="+mj-lt"/>
              <a:cs typeface="Times New Roman" pitchFamily="18" charset="0"/>
            </a:endParaRPr>
          </a:p>
          <a:p>
            <a:pPr marL="179388" indent="-93663" algn="just" eaLnBrk="1" hangingPunct="1">
              <a:defRPr/>
            </a:pPr>
            <a:r>
              <a:rPr lang="ru-RU" sz="2400" b="1" dirty="0">
                <a:latin typeface="+mj-lt"/>
                <a:cs typeface="Times New Roman" pitchFamily="18" charset="0"/>
              </a:rPr>
              <a:t>  ...</a:t>
            </a:r>
          </a:p>
          <a:p>
            <a:pPr marL="179388" indent="-93663" algn="just" eaLnBrk="1" hangingPunct="1">
              <a:defRPr/>
            </a:pPr>
            <a:r>
              <a:rPr lang="en-US" sz="2400" b="1" dirty="0">
                <a:latin typeface="+mj-lt"/>
                <a:cs typeface="Times New Roman" pitchFamily="18" charset="0"/>
              </a:rPr>
              <a:t>  X = A[</a:t>
            </a:r>
            <a:r>
              <a:rPr lang="en-US" sz="2400" b="1" dirty="0" err="1">
                <a:solidFill>
                  <a:srgbClr val="0070C0"/>
                </a:solidFill>
                <a:latin typeface="+mj-lt"/>
                <a:cs typeface="Times New Roman" pitchFamily="18" charset="0"/>
              </a:rPr>
              <a:t>randint</a:t>
            </a:r>
            <a:r>
              <a:rPr lang="en-US" sz="2400" b="1" dirty="0">
                <a:latin typeface="+mj-lt"/>
                <a:cs typeface="Times New Roman" pitchFamily="18" charset="0"/>
              </a:rPr>
              <a:t>(</a:t>
            </a:r>
            <a:r>
              <a:rPr lang="en-US" sz="2400" b="1" dirty="0" err="1">
                <a:latin typeface="+mj-lt"/>
                <a:cs typeface="Times New Roman" pitchFamily="18" charset="0"/>
              </a:rPr>
              <a:t>L,R</a:t>
            </a:r>
            <a:r>
              <a:rPr lang="en-US" sz="2400" b="1" dirty="0">
                <a:latin typeface="+mj-lt"/>
                <a:cs typeface="Times New Roman" pitchFamily="18" charset="0"/>
              </a:rPr>
              <a:t>)]       </a:t>
            </a:r>
            <a:endParaRPr lang="ru-RU" sz="2400" b="1" dirty="0">
              <a:latin typeface="+mj-lt"/>
              <a:cs typeface="Times New Roman" pitchFamily="18" charset="0"/>
            </a:endParaRPr>
          </a:p>
          <a:p>
            <a:pPr marL="179388" indent="-93663" algn="just" eaLnBrk="1" hangingPunct="1">
              <a:defRPr/>
            </a:pPr>
            <a:r>
              <a:rPr lang="en-US" sz="2400" b="1" dirty="0">
                <a:latin typeface="+mj-lt"/>
                <a:cs typeface="Times New Roman" pitchFamily="18" charset="0"/>
              </a:rPr>
              <a:t>  </a:t>
            </a:r>
            <a:r>
              <a:rPr lang="ru-RU" sz="2400" b="1" dirty="0">
                <a:latin typeface="+mj-lt"/>
                <a:cs typeface="Times New Roman" pitchFamily="18" charset="0"/>
              </a:rPr>
              <a:t>...</a:t>
            </a:r>
          </a:p>
        </p:txBody>
      </p:sp>
      <p:sp>
        <p:nvSpPr>
          <p:cNvPr id="68613" name="Прямоугольник 14">
            <a:extLst>
              <a:ext uri="{FF2B5EF4-FFF2-40B4-BE49-F238E27FC236}">
                <a16:creationId xmlns:a16="http://schemas.microsoft.com/office/drawing/2014/main" id="{C42247FA-AC71-7248-9B1B-E5D964DF4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100" y="2466975"/>
            <a:ext cx="3619500" cy="461963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ru-RU" sz="2400" b="1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X</a:t>
            </a:r>
            <a:r>
              <a:rPr lang="en-US" altLang="ru-RU" sz="2400" b="1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altLang="ru-RU" sz="2400" b="1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= A[</a:t>
            </a:r>
            <a:r>
              <a:rPr lang="en-US" altLang="ru-RU" sz="2400" b="1" dirty="0" err="1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randint</a:t>
            </a:r>
            <a:r>
              <a:rPr lang="en-US" altLang="ru-RU" sz="2400" b="1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(</a:t>
            </a:r>
            <a:r>
              <a:rPr lang="en-US" altLang="ru-RU" sz="2400" b="1" dirty="0" err="1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L,R</a:t>
            </a:r>
            <a:r>
              <a:rPr lang="en-US" altLang="ru-RU" sz="2400" b="1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)] </a:t>
            </a:r>
            <a:endParaRPr lang="ru-RU" altLang="ru-RU" sz="1800" b="1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/>
          <p:cNvSpPr>
            <a:spLocks noChangeArrowheads="1"/>
          </p:cNvSpPr>
          <p:nvPr/>
        </p:nvSpPr>
        <p:spPr bwMode="auto">
          <a:xfrm>
            <a:off x="382588" y="3279775"/>
            <a:ext cx="39227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az-Latn-AZ" altLang="ru-RU" sz="2400" b="1">
                <a:solidFill>
                  <a:srgbClr val="333399"/>
                </a:solidFill>
                <a:latin typeface="Consolas" panose="020B0609020204030204" pitchFamily="49" charset="0"/>
              </a:rPr>
              <a:t>alternativ həll yolu</a:t>
            </a:r>
            <a:r>
              <a:rPr lang="ru-RU" altLang="ru-RU" sz="24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ru-RU" altLang="ru-RU" sz="2400">
                <a:solidFill>
                  <a:srgbClr val="333399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E7EDA501-EBC9-F646-80A9-CD10F501E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38" y="3732213"/>
            <a:ext cx="6151562" cy="1938337"/>
          </a:xfrm>
          <a:prstGeom prst="rect">
            <a:avLst/>
          </a:prstGeom>
          <a:solidFill>
            <a:schemeClr val="accent5"/>
          </a:solidFill>
          <a:ln w="12700" cap="flat" cmpd="sng">
            <a:noFill/>
            <a:prstDash val="solid"/>
            <a:miter lim="800000"/>
            <a:headEnd type="none" w="med" len="med"/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marL="179388" indent="-93663" algn="just" eaLnBrk="1" hangingPunct="1">
              <a:defRPr/>
            </a:pPr>
            <a:r>
              <a:rPr lang="en-US" sz="2400" b="1" dirty="0">
                <a:solidFill>
                  <a:srgbClr val="0000FF"/>
                </a:solidFill>
                <a:latin typeface="+mj-lt"/>
                <a:cs typeface="Times New Roman" pitchFamily="18" charset="0"/>
              </a:rPr>
              <a:t>from </a:t>
            </a:r>
            <a:r>
              <a:rPr lang="en-US" sz="2400" b="1" dirty="0">
                <a:latin typeface="+mj-lt"/>
                <a:cs typeface="Times New Roman" pitchFamily="18" charset="0"/>
              </a:rPr>
              <a:t>random</a:t>
            </a:r>
            <a:r>
              <a:rPr lang="en-US" sz="2400" b="1" dirty="0">
                <a:solidFill>
                  <a:srgbClr val="0000FF"/>
                </a:solidFill>
                <a:latin typeface="+mj-lt"/>
                <a:cs typeface="Times New Roman" pitchFamily="18" charset="0"/>
              </a:rPr>
              <a:t> import </a:t>
            </a:r>
            <a:r>
              <a:rPr lang="en-US" sz="2400" b="1" dirty="0">
                <a:latin typeface="+mj-lt"/>
                <a:cs typeface="Times New Roman" pitchFamily="18" charset="0"/>
              </a:rPr>
              <a:t>choice</a:t>
            </a:r>
            <a:endParaRPr lang="ru-RU" sz="2400" b="1" dirty="0">
              <a:latin typeface="+mj-lt"/>
              <a:cs typeface="Times New Roman" pitchFamily="18" charset="0"/>
            </a:endParaRPr>
          </a:p>
          <a:p>
            <a:pPr marL="179388" indent="-93663" algn="just" eaLnBrk="1" hangingPunct="1">
              <a:defRPr/>
            </a:pPr>
            <a:r>
              <a:rPr lang="en-US" sz="2400" b="1" dirty="0" err="1">
                <a:solidFill>
                  <a:srgbClr val="0000FF"/>
                </a:solidFill>
                <a:latin typeface="+mj-lt"/>
                <a:cs typeface="Times New Roman" pitchFamily="18" charset="0"/>
              </a:rPr>
              <a:t>def</a:t>
            </a:r>
            <a:r>
              <a:rPr lang="en-US" sz="2400" b="1" dirty="0">
                <a:latin typeface="+mj-lt"/>
                <a:cs typeface="Times New Roman" pitchFamily="18" charset="0"/>
              </a:rPr>
              <a:t> </a:t>
            </a:r>
            <a:r>
              <a:rPr lang="en-US" sz="2400" b="1" dirty="0" err="1">
                <a:latin typeface="+mj-lt"/>
                <a:cs typeface="Times New Roman" pitchFamily="18" charset="0"/>
              </a:rPr>
              <a:t>qSort</a:t>
            </a:r>
            <a:r>
              <a:rPr lang="en-US" sz="2400" b="1" dirty="0">
                <a:latin typeface="+mj-lt"/>
                <a:ea typeface="Times New Roman" pitchFamily="18" charset="0"/>
                <a:cs typeface="Calibri" pitchFamily="34" charset="0"/>
              </a:rPr>
              <a:t> </a:t>
            </a:r>
            <a:r>
              <a:rPr lang="en-US" sz="2400" b="1" dirty="0">
                <a:latin typeface="+mj-lt"/>
                <a:cs typeface="Times New Roman" pitchFamily="18" charset="0"/>
              </a:rPr>
              <a:t>( A, </a:t>
            </a:r>
            <a:r>
              <a:rPr lang="en-US" sz="2400" b="1" dirty="0" err="1">
                <a:latin typeface="+mj-lt"/>
                <a:cs typeface="Times New Roman" pitchFamily="18" charset="0"/>
              </a:rPr>
              <a:t>nStart</a:t>
            </a:r>
            <a:r>
              <a:rPr lang="en-US" sz="2400" b="1" dirty="0">
                <a:latin typeface="+mj-lt"/>
                <a:cs typeface="Times New Roman" pitchFamily="18" charset="0"/>
              </a:rPr>
              <a:t>, </a:t>
            </a:r>
            <a:r>
              <a:rPr lang="en-US" sz="2400" b="1" dirty="0" err="1">
                <a:latin typeface="+mj-lt"/>
                <a:cs typeface="Times New Roman" pitchFamily="18" charset="0"/>
              </a:rPr>
              <a:t>nEnd</a:t>
            </a:r>
            <a:r>
              <a:rPr lang="en-US" sz="2400" b="1" dirty="0">
                <a:latin typeface="+mj-lt"/>
                <a:cs typeface="Times New Roman" pitchFamily="18" charset="0"/>
              </a:rPr>
              <a:t> ):</a:t>
            </a:r>
            <a:endParaRPr lang="ru-RU" sz="2400" b="1" dirty="0">
              <a:latin typeface="+mj-lt"/>
              <a:cs typeface="Times New Roman" pitchFamily="18" charset="0"/>
            </a:endParaRPr>
          </a:p>
          <a:p>
            <a:pPr marL="179388" indent="-93663" algn="just" eaLnBrk="1" hangingPunct="1">
              <a:defRPr/>
            </a:pPr>
            <a:r>
              <a:rPr lang="ru-RU" sz="2400" b="1" dirty="0">
                <a:latin typeface="+mj-lt"/>
                <a:cs typeface="Times New Roman" pitchFamily="18" charset="0"/>
              </a:rPr>
              <a:t>  ...</a:t>
            </a:r>
          </a:p>
          <a:p>
            <a:pPr marL="179388" indent="-93663" algn="just" eaLnBrk="1" hangingPunct="1">
              <a:defRPr/>
            </a:pPr>
            <a:r>
              <a:rPr lang="en-US" sz="2400" b="1" dirty="0">
                <a:latin typeface="+mj-lt"/>
                <a:cs typeface="Times New Roman" pitchFamily="18" charset="0"/>
              </a:rPr>
              <a:t>  X = choice ( A[L:R+</a:t>
            </a:r>
            <a:r>
              <a:rPr lang="en-US" sz="2400" b="1" dirty="0">
                <a:solidFill>
                  <a:srgbClr val="00B0F0"/>
                </a:solidFill>
                <a:latin typeface="+mj-lt"/>
                <a:cs typeface="Times New Roman" pitchFamily="18" charset="0"/>
              </a:rPr>
              <a:t>1</a:t>
            </a:r>
            <a:r>
              <a:rPr lang="en-US" sz="2400" b="1" dirty="0">
                <a:latin typeface="+mj-lt"/>
                <a:cs typeface="Times New Roman" pitchFamily="18" charset="0"/>
              </a:rPr>
              <a:t>] )       </a:t>
            </a:r>
            <a:endParaRPr lang="ru-RU" sz="2400" b="1" dirty="0">
              <a:latin typeface="+mj-lt"/>
              <a:cs typeface="Times New Roman" pitchFamily="18" charset="0"/>
            </a:endParaRPr>
          </a:p>
          <a:p>
            <a:pPr marL="179388" indent="-93663" algn="just" eaLnBrk="1" hangingPunct="1">
              <a:defRPr/>
            </a:pPr>
            <a:r>
              <a:rPr lang="en-US" sz="2400" b="1" dirty="0">
                <a:latin typeface="+mj-lt"/>
                <a:cs typeface="Times New Roman" pitchFamily="18" charset="0"/>
              </a:rPr>
              <a:t>  </a:t>
            </a:r>
            <a:r>
              <a:rPr lang="ru-RU" sz="2400" b="1" dirty="0">
                <a:latin typeface="+mj-lt"/>
                <a:cs typeface="Times New Roman" pitchFamily="18" charset="0"/>
              </a:rPr>
              <a:t>...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AAEF149-2F74-DD40-9510-E3062EE006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100" y="4862513"/>
            <a:ext cx="4216400" cy="461962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ru-RU" sz="24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X</a:t>
            </a:r>
            <a:r>
              <a:rPr lang="en-US" altLang="ru-RU" sz="2400" b="1" dirty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altLang="ru-RU" sz="24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= </a:t>
            </a:r>
            <a:r>
              <a:rPr lang="en-US" altLang="ru-RU" sz="2400" b="1" dirty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choice</a:t>
            </a:r>
            <a:r>
              <a:rPr lang="en-US" altLang="ru-RU" sz="24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( A[L:R+</a:t>
            </a:r>
            <a:r>
              <a:rPr lang="en-US" altLang="ru-RU" sz="2400" b="1" dirty="0">
                <a:solidFill>
                  <a:srgbClr val="00B0F0"/>
                </a:solidFill>
                <a:latin typeface="+mj-lt"/>
                <a:cs typeface="Times New Roman" panose="02020603050405020304" pitchFamily="18" charset="0"/>
              </a:rPr>
              <a:t>1</a:t>
            </a:r>
            <a:r>
              <a:rPr lang="en-US" altLang="ru-RU" sz="24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] )</a:t>
            </a:r>
            <a:endParaRPr lang="ru-RU" altLang="ru-RU" sz="1800" b="1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Заголовок 4">
            <a:extLst>
              <a:ext uri="{FF2B5EF4-FFF2-40B4-BE49-F238E27FC236}">
                <a16:creationId xmlns:a16="http://schemas.microsoft.com/office/drawing/2014/main" id="{8A5164C7-0C27-7E46-A90A-63D75699C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301625"/>
            <a:ext cx="8375650" cy="471488"/>
          </a:xfrm>
        </p:spPr>
        <p:txBody>
          <a:bodyPr/>
          <a:lstStyle/>
          <a:p>
            <a:r>
              <a:rPr lang="en-US" altLang="ru-RU" b="1" dirty="0" err="1">
                <a:latin typeface="Consolas" panose="020B0609020204030204" pitchFamily="49" charset="0"/>
              </a:rPr>
              <a:t>Çeşidləmə</a:t>
            </a:r>
            <a:r>
              <a:rPr lang="en-US" altLang="ru-RU" b="1" dirty="0">
                <a:latin typeface="Consolas" panose="020B0609020204030204" pitchFamily="49" charset="0"/>
              </a:rPr>
              <a:t> n</a:t>
            </a:r>
            <a:r>
              <a:rPr lang="az-Latn-AZ" altLang="ru-RU" b="1" dirty="0">
                <a:latin typeface="Consolas" panose="020B0609020204030204" pitchFamily="49" charset="0"/>
              </a:rPr>
              <a:t>ədir</a:t>
            </a:r>
            <a:r>
              <a:rPr lang="ru-RU" altLang="ru-RU" b="1" dirty="0">
                <a:latin typeface="Consolas" panose="020B0609020204030204" pitchFamily="49" charset="0"/>
              </a:rPr>
              <a:t>?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F55F926-9DE9-7B45-882A-06BAFA8794B0}"/>
              </a:ext>
            </a:extLst>
          </p:cNvPr>
          <p:cNvSpPr/>
          <p:nvPr/>
        </p:nvSpPr>
        <p:spPr>
          <a:xfrm>
            <a:off x="311150" y="841375"/>
            <a:ext cx="8742363" cy="830997"/>
          </a:xfrm>
          <a:prstGeom prst="rect">
            <a:avLst/>
          </a:prstGeom>
          <a:solidFill>
            <a:srgbClr val="E6E6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357188" indent="-357188" eaLnBrk="1" hangingPunct="1">
              <a:defRPr/>
            </a:pPr>
            <a:r>
              <a:rPr lang="en-US" sz="2400" b="1" dirty="0" err="1">
                <a:latin typeface="Consolas" panose="020B0609020204030204" pitchFamily="49" charset="0"/>
              </a:rPr>
              <a:t>Çeşidləmə</a:t>
            </a:r>
            <a:r>
              <a:rPr lang="az-Latn-AZ" sz="2400" b="1" dirty="0">
                <a:latin typeface="Consolas" panose="020B0609020204030204" pitchFamily="49" charset="0"/>
              </a:rPr>
              <a:t> </a:t>
            </a:r>
            <a:r>
              <a:rPr lang="ru-RU" sz="2400" b="1" dirty="0">
                <a:latin typeface="Consolas" panose="020B0609020204030204" pitchFamily="49" charset="0"/>
              </a:rPr>
              <a:t>– </a:t>
            </a:r>
            <a:r>
              <a:rPr lang="en-US" sz="2400" dirty="0" err="1">
                <a:latin typeface="Consolas" panose="020B0609020204030204" pitchFamily="49" charset="0"/>
              </a:rPr>
              <a:t>massiv</a:t>
            </a:r>
            <a:r>
              <a:rPr lang="az-Latn-AZ" sz="2400" dirty="0">
                <a:latin typeface="Consolas" panose="020B0609020204030204" pitchFamily="49" charset="0"/>
              </a:rPr>
              <a:t> e</a:t>
            </a:r>
            <a:r>
              <a:rPr lang="en-US" sz="2400" dirty="0" err="1">
                <a:latin typeface="Consolas" panose="020B0609020204030204" pitchFamily="49" charset="0"/>
              </a:rPr>
              <a:t>lementlərinin</a:t>
            </a:r>
            <a:r>
              <a:rPr lang="az-Latn-AZ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verilmiş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qayda</a:t>
            </a:r>
            <a:r>
              <a:rPr lang="az-Latn-AZ" sz="2400" dirty="0">
                <a:latin typeface="Consolas" panose="020B0609020204030204" pitchFamily="49" charset="0"/>
              </a:rPr>
              <a:t> ilə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sıraya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düzül</a:t>
            </a:r>
            <a:r>
              <a:rPr lang="az-Latn-AZ" sz="2400" dirty="0">
                <a:latin typeface="Consolas" panose="020B0609020204030204" pitchFamily="49" charset="0"/>
              </a:rPr>
              <a:t>məsi</a:t>
            </a:r>
            <a:r>
              <a:rPr lang="ru-RU" sz="2400" dirty="0"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7" name="Прямоугольник 6"/>
          <p:cNvSpPr>
            <a:spLocks noChangeArrowheads="1"/>
          </p:cNvSpPr>
          <p:nvPr/>
        </p:nvSpPr>
        <p:spPr bwMode="auto">
          <a:xfrm>
            <a:off x="118533" y="1679575"/>
            <a:ext cx="870479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artan</a:t>
            </a:r>
            <a:r>
              <a:rPr lang="en-US" altLang="ru-RU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ru-RU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sıraya</a:t>
            </a:r>
            <a:r>
              <a:rPr lang="en-US" altLang="ru-RU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ru-RU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görə</a:t>
            </a:r>
            <a:r>
              <a:rPr lang="en-US" altLang="ru-RU" sz="2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ru-RU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azalan</a:t>
            </a:r>
            <a:r>
              <a:rPr lang="en-US" altLang="ru-RU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ru-RU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sıra</a:t>
            </a:r>
            <a:r>
              <a:rPr lang="en-US" altLang="ru-RU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ru-RU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ilə</a:t>
            </a:r>
            <a:r>
              <a:rPr lang="en-US" altLang="ru-RU" sz="24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az-Latn-AZ" altLang="ru-RU" sz="2400" dirty="0">
                <a:solidFill>
                  <a:schemeClr val="tx1"/>
                </a:solidFill>
                <a:latin typeface="Consolas" panose="020B0609020204030204" pitchFamily="49" charset="0"/>
              </a:rPr>
              <a:t>axırıncı</a:t>
            </a:r>
            <a:r>
              <a:rPr lang="en-US" altLang="ru-RU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ru-RU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rəqəmə</a:t>
            </a:r>
            <a:r>
              <a:rPr lang="en-US" altLang="ru-RU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ru-RU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görə</a:t>
            </a:r>
            <a:r>
              <a:rPr lang="en-US" altLang="ru-RU" sz="2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ru-RU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bölünənlə</a:t>
            </a:r>
            <a:r>
              <a:rPr lang="az-Latn-AZ" altLang="ru-RU" sz="2400" dirty="0">
                <a:solidFill>
                  <a:schemeClr val="tx1"/>
                </a:solidFill>
                <a:latin typeface="Consolas" panose="020B0609020204030204" pitchFamily="49" charset="0"/>
              </a:rPr>
              <a:t>rin cəminə</a:t>
            </a:r>
            <a:r>
              <a:rPr lang="en-US" altLang="ru-RU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ru-RU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görə</a:t>
            </a:r>
            <a:r>
              <a:rPr lang="en-US" altLang="ru-RU" sz="24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az-Latn-AZ" altLang="ru-RU" sz="2400" dirty="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ru-RU" altLang="ru-RU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Прямоугольник 7"/>
          <p:cNvSpPr>
            <a:spLocks noChangeArrowheads="1"/>
          </p:cNvSpPr>
          <p:nvPr/>
        </p:nvSpPr>
        <p:spPr bwMode="auto">
          <a:xfrm>
            <a:off x="401638" y="2517775"/>
            <a:ext cx="8294687" cy="412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6213" indent="-176213"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265113" indent="-182563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2pPr>
            <a:lvl3pPr marL="447675" indent="-180975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9pPr>
          </a:lstStyle>
          <a:p>
            <a:pPr eaLnBrk="1" hangingPunct="1">
              <a:spcBef>
                <a:spcPct val="15000"/>
              </a:spcBef>
              <a:buFontTx/>
              <a:buNone/>
            </a:pPr>
            <a:r>
              <a:rPr lang="en-US" altLang="ru-RU" sz="2400" b="1" dirty="0" err="1">
                <a:solidFill>
                  <a:srgbClr val="333399"/>
                </a:solidFill>
                <a:latin typeface="Consolas" panose="020B0609020204030204" pitchFamily="49" charset="0"/>
              </a:rPr>
              <a:t>Alqoritm</a:t>
            </a:r>
            <a:r>
              <a:rPr lang="az-Latn-AZ" altLang="ru-RU" sz="2400" b="1" dirty="0">
                <a:solidFill>
                  <a:srgbClr val="333399"/>
                </a:solidFill>
                <a:latin typeface="Consolas" panose="020B0609020204030204" pitchFamily="49" charset="0"/>
              </a:rPr>
              <a:t>lər</a:t>
            </a:r>
            <a:r>
              <a:rPr lang="en-US" altLang="ru-RU" sz="2400" b="1" dirty="0">
                <a:solidFill>
                  <a:srgbClr val="333399"/>
                </a:solidFill>
                <a:latin typeface="Consolas" panose="020B0609020204030204" pitchFamily="49" charset="0"/>
              </a:rPr>
              <a:t>:</a:t>
            </a:r>
            <a:endParaRPr lang="az-Latn-AZ" altLang="ru-RU" sz="2400" b="1" dirty="0">
              <a:solidFill>
                <a:srgbClr val="333399"/>
              </a:solidFill>
              <a:latin typeface="Consolas" panose="020B0609020204030204" pitchFamily="49" charset="0"/>
            </a:endParaRPr>
          </a:p>
          <a:p>
            <a:pPr eaLnBrk="1" hangingPunct="1">
              <a:spcBef>
                <a:spcPct val="15000"/>
              </a:spcBef>
            </a:pPr>
            <a:r>
              <a:rPr lang="en-US" altLang="ru-RU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Sadə</a:t>
            </a:r>
            <a:r>
              <a:rPr lang="en-US" altLang="ru-RU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ru-RU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və</a:t>
            </a:r>
            <a:r>
              <a:rPr lang="en-US" altLang="ru-RU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ru-RU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anlaşıla</a:t>
            </a:r>
            <a:r>
              <a:rPr lang="en-US" altLang="ru-RU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ru-RU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bilən</a:t>
            </a:r>
            <a:r>
              <a:rPr lang="en-US" altLang="ru-RU" sz="2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ru-RU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böyük</a:t>
            </a:r>
            <a:r>
              <a:rPr lang="en-US" altLang="ru-RU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ru-RU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ölçülü</a:t>
            </a:r>
            <a:r>
              <a:rPr lang="en-US" altLang="ru-RU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ru-RU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massivlər</a:t>
            </a:r>
            <a:r>
              <a:rPr lang="en-US" altLang="ru-RU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ru-RU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üçün</a:t>
            </a:r>
            <a:r>
              <a:rPr lang="en-US" altLang="ru-RU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ru-RU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səmərəli</a:t>
            </a:r>
            <a:r>
              <a:rPr lang="en-US" altLang="ru-RU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ru-RU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deyil</a:t>
            </a:r>
            <a:endParaRPr lang="az-Latn-AZ" altLang="ru-RU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2" eaLnBrk="1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▫"/>
            </a:pPr>
            <a:r>
              <a:rPr lang="en-US" altLang="ru-RU" sz="2400" b="1" dirty="0" err="1">
                <a:solidFill>
                  <a:srgbClr val="333399"/>
                </a:solidFill>
                <a:latin typeface="Consolas" panose="020B0609020204030204" pitchFamily="49" charset="0"/>
              </a:rPr>
              <a:t>Seçmə</a:t>
            </a:r>
            <a:r>
              <a:rPr lang="en-US" altLang="ru-RU" sz="2400" b="1" dirty="0">
                <a:solidFill>
                  <a:srgbClr val="333399"/>
                </a:solidFill>
                <a:latin typeface="Consolas" panose="020B0609020204030204" pitchFamily="49" charset="0"/>
              </a:rPr>
              <a:t> </a:t>
            </a:r>
            <a:r>
              <a:rPr lang="en-US" altLang="ru-RU" sz="2400" b="1" dirty="0" err="1">
                <a:solidFill>
                  <a:srgbClr val="333399"/>
                </a:solidFill>
                <a:latin typeface="Consolas" panose="020B0609020204030204" pitchFamily="49" charset="0"/>
              </a:rPr>
              <a:t>metodu</a:t>
            </a:r>
            <a:endParaRPr lang="en-US" altLang="ru-RU" sz="2400" b="1" dirty="0">
              <a:solidFill>
                <a:srgbClr val="333399"/>
              </a:solidFill>
              <a:latin typeface="Consolas" panose="020B0609020204030204" pitchFamily="49" charset="0"/>
            </a:endParaRPr>
          </a:p>
          <a:p>
            <a:pPr lvl="2" eaLnBrk="1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▫"/>
            </a:pPr>
            <a:r>
              <a:rPr lang="en-US" altLang="ru-RU" sz="2400" b="1" dirty="0" err="1">
                <a:solidFill>
                  <a:srgbClr val="333399"/>
                </a:solidFill>
                <a:latin typeface="Consolas" panose="020B0609020204030204" pitchFamily="49" charset="0"/>
              </a:rPr>
              <a:t>Hava</a:t>
            </a:r>
            <a:r>
              <a:rPr lang="en-US" altLang="ru-RU" sz="2400" b="1" dirty="0">
                <a:solidFill>
                  <a:srgbClr val="333399"/>
                </a:solidFill>
                <a:latin typeface="Consolas" panose="020B0609020204030204" pitchFamily="49" charset="0"/>
              </a:rPr>
              <a:t> </a:t>
            </a:r>
            <a:r>
              <a:rPr lang="en-US" altLang="ru-RU" sz="2400" b="1" dirty="0" err="1">
                <a:solidFill>
                  <a:srgbClr val="333399"/>
                </a:solidFill>
                <a:latin typeface="Consolas" panose="020B0609020204030204" pitchFamily="49" charset="0"/>
              </a:rPr>
              <a:t>qabarcıqları</a:t>
            </a:r>
            <a:r>
              <a:rPr lang="en-US" altLang="ru-RU" sz="2400" b="1" dirty="0">
                <a:solidFill>
                  <a:srgbClr val="333399"/>
                </a:solidFill>
                <a:latin typeface="Consolas" panose="020B0609020204030204" pitchFamily="49" charset="0"/>
              </a:rPr>
              <a:t> </a:t>
            </a:r>
            <a:r>
              <a:rPr lang="en-US" altLang="ru-RU" sz="2400" b="1" dirty="0" err="1">
                <a:solidFill>
                  <a:srgbClr val="333399"/>
                </a:solidFill>
                <a:latin typeface="Consolas" panose="020B0609020204030204" pitchFamily="49" charset="0"/>
              </a:rPr>
              <a:t>metodu</a:t>
            </a:r>
            <a:endParaRPr lang="ru-RU" altLang="ru-RU" sz="2400" b="1" dirty="0">
              <a:solidFill>
                <a:srgbClr val="333399"/>
              </a:solidFill>
              <a:latin typeface="Consolas" panose="020B0609020204030204" pitchFamily="49" charset="0"/>
            </a:endParaRPr>
          </a:p>
          <a:p>
            <a:pPr lvl="1" eaLnBrk="1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ru-RU" dirty="0" err="1">
                <a:latin typeface="Consolas" panose="020B0609020204030204" pitchFamily="49" charset="0"/>
              </a:rPr>
              <a:t>Mürəkkəb</a:t>
            </a:r>
            <a:r>
              <a:rPr lang="en-US" altLang="ru-RU" dirty="0">
                <a:latin typeface="Consolas" panose="020B0609020204030204" pitchFamily="49" charset="0"/>
              </a:rPr>
              <a:t>, </a:t>
            </a:r>
            <a:r>
              <a:rPr lang="en-US" altLang="ru-RU" dirty="0" err="1">
                <a:latin typeface="Consolas" panose="020B0609020204030204" pitchFamily="49" charset="0"/>
              </a:rPr>
              <a:t>amma</a:t>
            </a:r>
            <a:r>
              <a:rPr lang="en-US" altLang="ru-RU" dirty="0">
                <a:latin typeface="Consolas" panose="020B0609020204030204" pitchFamily="49" charset="0"/>
              </a:rPr>
              <a:t> </a:t>
            </a:r>
            <a:r>
              <a:rPr lang="en-US" altLang="ru-RU" dirty="0" err="1">
                <a:latin typeface="Consolas" panose="020B0609020204030204" pitchFamily="49" charset="0"/>
              </a:rPr>
              <a:t>səmərəli</a:t>
            </a:r>
            <a:endParaRPr lang="az-Latn-AZ" altLang="ru-RU" dirty="0">
              <a:latin typeface="Consolas" panose="020B0609020204030204" pitchFamily="49" charset="0"/>
            </a:endParaRPr>
          </a:p>
          <a:p>
            <a:pPr lvl="2" eaLnBrk="1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▫"/>
            </a:pPr>
            <a:r>
              <a:rPr lang="en-US" altLang="ru-RU" sz="2400" dirty="0">
                <a:latin typeface="Consolas" panose="020B0609020204030204" pitchFamily="49" charset="0"/>
              </a:rPr>
              <a:t>«</a:t>
            </a:r>
            <a:r>
              <a:rPr lang="en-US" altLang="ru-RU" sz="2400" dirty="0" err="1">
                <a:latin typeface="Consolas" panose="020B0609020204030204" pitchFamily="49" charset="0"/>
              </a:rPr>
              <a:t>topa</a:t>
            </a:r>
            <a:r>
              <a:rPr lang="en-US" altLang="ru-RU" sz="2400" dirty="0">
                <a:latin typeface="Consolas" panose="020B0609020204030204" pitchFamily="49" charset="0"/>
              </a:rPr>
              <a:t>» </a:t>
            </a:r>
            <a:r>
              <a:rPr lang="en-US" altLang="ru-RU" sz="2400" dirty="0" err="1">
                <a:latin typeface="Consolas" panose="020B0609020204030204" pitchFamily="49" charset="0"/>
              </a:rPr>
              <a:t>ilə</a:t>
            </a:r>
            <a:r>
              <a:rPr lang="en-US" altLang="ru-RU" sz="2400" dirty="0">
                <a:latin typeface="Consolas" panose="020B0609020204030204" pitchFamily="49" charset="0"/>
              </a:rPr>
              <a:t> </a:t>
            </a:r>
            <a:r>
              <a:rPr lang="en-US" altLang="ru-RU" sz="2400" dirty="0" err="1">
                <a:latin typeface="Consolas" panose="020B0609020204030204" pitchFamily="49" charset="0"/>
              </a:rPr>
              <a:t>çeşidləmə</a:t>
            </a:r>
            <a:r>
              <a:rPr lang="en-US" altLang="ru-RU" sz="2400" dirty="0">
                <a:latin typeface="Consolas" panose="020B0609020204030204" pitchFamily="49" charset="0"/>
              </a:rPr>
              <a:t> </a:t>
            </a:r>
            <a:r>
              <a:rPr lang="ru-RU" altLang="ru-RU" sz="2400" dirty="0">
                <a:latin typeface="Consolas" panose="020B0609020204030204" pitchFamily="49" charset="0"/>
              </a:rPr>
              <a:t>(</a:t>
            </a:r>
            <a:r>
              <a:rPr lang="en-US" altLang="ru-RU" sz="2400" i="1" dirty="0" err="1">
                <a:latin typeface="Consolas" panose="020B0609020204030204" pitchFamily="49" charset="0"/>
              </a:rPr>
              <a:t>HeapSort</a:t>
            </a:r>
            <a:r>
              <a:rPr lang="ru-RU" altLang="ru-RU" sz="2400" dirty="0">
                <a:latin typeface="Consolas" panose="020B0609020204030204" pitchFamily="49" charset="0"/>
              </a:rPr>
              <a:t>)</a:t>
            </a:r>
            <a:endParaRPr lang="az-Latn-AZ" altLang="ru-RU" sz="2400" dirty="0">
              <a:latin typeface="Consolas" panose="020B0609020204030204" pitchFamily="49" charset="0"/>
            </a:endParaRPr>
          </a:p>
          <a:p>
            <a:pPr lvl="2" eaLnBrk="1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▫"/>
            </a:pPr>
            <a:r>
              <a:rPr lang="ru-RU" altLang="ru-RU" sz="2400" dirty="0">
                <a:latin typeface="Consolas" panose="020B0609020204030204" pitchFamily="49" charset="0"/>
              </a:rPr>
              <a:t>«</a:t>
            </a:r>
            <a:r>
              <a:rPr lang="en-US" altLang="ru-RU" sz="2400" dirty="0" err="1">
                <a:latin typeface="Consolas" panose="020B0609020204030204" pitchFamily="49" charset="0"/>
              </a:rPr>
              <a:t>sürətli</a:t>
            </a:r>
            <a:r>
              <a:rPr lang="en-US" altLang="ru-RU" sz="2400" dirty="0">
                <a:latin typeface="Consolas" panose="020B0609020204030204" pitchFamily="49" charset="0"/>
              </a:rPr>
              <a:t> </a:t>
            </a:r>
            <a:r>
              <a:rPr lang="en-US" altLang="ru-RU" sz="2400" dirty="0" err="1">
                <a:latin typeface="Consolas" panose="020B0609020204030204" pitchFamily="49" charset="0"/>
              </a:rPr>
              <a:t>çeşidləmə</a:t>
            </a:r>
            <a:r>
              <a:rPr lang="ru-RU" altLang="ru-RU" sz="2400" dirty="0">
                <a:latin typeface="Consolas" panose="020B0609020204030204" pitchFamily="49" charset="0"/>
              </a:rPr>
              <a:t>»</a:t>
            </a:r>
            <a:r>
              <a:rPr lang="en-US" altLang="ru-RU" sz="2400" dirty="0">
                <a:latin typeface="Consolas" panose="020B0609020204030204" pitchFamily="49" charset="0"/>
              </a:rPr>
              <a:t> (</a:t>
            </a:r>
            <a:r>
              <a:rPr lang="en-US" altLang="ru-RU" sz="2400" i="1" dirty="0" err="1">
                <a:latin typeface="Consolas" panose="020B0609020204030204" pitchFamily="49" charset="0"/>
              </a:rPr>
              <a:t>QuickSort</a:t>
            </a:r>
            <a:r>
              <a:rPr lang="en-US" altLang="ru-RU" sz="2400" dirty="0">
                <a:latin typeface="Consolas" panose="020B0609020204030204" pitchFamily="49" charset="0"/>
              </a:rPr>
              <a:t>)</a:t>
            </a:r>
            <a:endParaRPr lang="ru-RU" altLang="ru-RU" sz="2400" dirty="0">
              <a:latin typeface="Consolas" panose="020B0609020204030204" pitchFamily="49" charset="0"/>
            </a:endParaRPr>
          </a:p>
          <a:p>
            <a:pPr lvl="2" eaLnBrk="1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▫"/>
            </a:pPr>
            <a:r>
              <a:rPr lang="en-US" altLang="ru-RU" sz="2400" dirty="0" err="1">
                <a:latin typeface="Consolas" panose="020B0609020204030204" pitchFamily="49" charset="0"/>
              </a:rPr>
              <a:t>Birləşmə</a:t>
            </a:r>
            <a:r>
              <a:rPr lang="en-US" altLang="ru-RU" sz="2400" dirty="0">
                <a:latin typeface="Consolas" panose="020B0609020204030204" pitchFamily="49" charset="0"/>
              </a:rPr>
              <a:t> </a:t>
            </a:r>
            <a:r>
              <a:rPr lang="en-US" altLang="ru-RU" sz="2400" dirty="0" err="1">
                <a:latin typeface="Consolas" panose="020B0609020204030204" pitchFamily="49" charset="0"/>
              </a:rPr>
              <a:t>ilə</a:t>
            </a:r>
            <a:r>
              <a:rPr lang="en-US" altLang="ru-RU" sz="2400" dirty="0">
                <a:latin typeface="Consolas" panose="020B0609020204030204" pitchFamily="49" charset="0"/>
              </a:rPr>
              <a:t> </a:t>
            </a:r>
            <a:r>
              <a:rPr lang="en-US" altLang="ru-RU" sz="2400" dirty="0" err="1">
                <a:latin typeface="Consolas" panose="020B0609020204030204" pitchFamily="49" charset="0"/>
              </a:rPr>
              <a:t>çeşidləmə</a:t>
            </a:r>
            <a:r>
              <a:rPr lang="az-Latn-AZ" altLang="ru-RU" sz="2400" dirty="0">
                <a:latin typeface="Consolas" panose="020B0609020204030204" pitchFamily="49" charset="0"/>
              </a:rPr>
              <a:t> </a:t>
            </a:r>
            <a:r>
              <a:rPr lang="en-US" altLang="ru-RU" sz="2400" dirty="0">
                <a:latin typeface="Consolas" panose="020B0609020204030204" pitchFamily="49" charset="0"/>
              </a:rPr>
              <a:t>(</a:t>
            </a:r>
            <a:r>
              <a:rPr lang="en-US" altLang="ru-RU" sz="2400" i="1" dirty="0" err="1">
                <a:latin typeface="Consolas" panose="020B0609020204030204" pitchFamily="49" charset="0"/>
              </a:rPr>
              <a:t>MergeSort</a:t>
            </a:r>
            <a:r>
              <a:rPr lang="en-US" altLang="ru-RU" sz="2400" dirty="0">
                <a:latin typeface="Consolas" panose="020B0609020204030204" pitchFamily="49" charset="0"/>
              </a:rPr>
              <a:t>)</a:t>
            </a:r>
            <a:endParaRPr lang="ru-RU" altLang="ru-RU" sz="2400" dirty="0">
              <a:latin typeface="Consolas" panose="020B0609020204030204" pitchFamily="49" charset="0"/>
            </a:endParaRPr>
          </a:p>
          <a:p>
            <a:pPr lvl="2" eaLnBrk="1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▫"/>
            </a:pPr>
            <a:r>
              <a:rPr lang="en-US" altLang="ru-RU" sz="2400" dirty="0" err="1">
                <a:latin typeface="Consolas" panose="020B0609020204030204" pitchFamily="49" charset="0"/>
              </a:rPr>
              <a:t>Piramidalı</a:t>
            </a:r>
            <a:r>
              <a:rPr lang="en-US" altLang="ru-RU" sz="2400" dirty="0">
                <a:latin typeface="Consolas" panose="020B0609020204030204" pitchFamily="49" charset="0"/>
              </a:rPr>
              <a:t> </a:t>
            </a:r>
            <a:r>
              <a:rPr lang="en-US" altLang="ru-RU" sz="2400" dirty="0" err="1">
                <a:latin typeface="Consolas" panose="020B0609020204030204" pitchFamily="49" charset="0"/>
              </a:rPr>
              <a:t>çeşidləmə</a:t>
            </a:r>
            <a:endParaRPr lang="ru-RU" altLang="ru-RU" sz="2400" dirty="0">
              <a:latin typeface="Consolas" panose="020B0609020204030204" pitchFamily="49" charset="0"/>
            </a:endParaRPr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5940425" y="3789363"/>
            <a:ext cx="2986088" cy="1966912"/>
            <a:chOff x="3726" y="2986"/>
            <a:chExt cx="1881" cy="1239"/>
          </a:xfrm>
        </p:grpSpPr>
        <p:sp>
          <p:nvSpPr>
            <p:cNvPr id="51208" name="Line 9"/>
            <p:cNvSpPr>
              <a:spLocks noChangeShapeType="1"/>
            </p:cNvSpPr>
            <p:nvPr/>
          </p:nvSpPr>
          <p:spPr bwMode="auto">
            <a:xfrm flipV="1">
              <a:off x="4202" y="2998"/>
              <a:ext cx="0" cy="114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en-US"/>
            </a:p>
          </p:txBody>
        </p:sp>
        <p:sp>
          <p:nvSpPr>
            <p:cNvPr id="51209" name="Line 11"/>
            <p:cNvSpPr>
              <a:spLocks noChangeShapeType="1"/>
            </p:cNvSpPr>
            <p:nvPr/>
          </p:nvSpPr>
          <p:spPr bwMode="auto">
            <a:xfrm>
              <a:off x="4073" y="4032"/>
              <a:ext cx="153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en-US"/>
            </a:p>
          </p:txBody>
        </p:sp>
        <p:sp>
          <p:nvSpPr>
            <p:cNvPr id="51210" name="Rectangle 12"/>
            <p:cNvSpPr>
              <a:spLocks noChangeArrowheads="1"/>
            </p:cNvSpPr>
            <p:nvPr/>
          </p:nvSpPr>
          <p:spPr bwMode="auto">
            <a:xfrm>
              <a:off x="3726" y="2986"/>
              <a:ext cx="459" cy="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rgbClr val="3C8C93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0"/>
                </a:spcBef>
                <a:buFontTx/>
                <a:buNone/>
              </a:pPr>
              <a:r>
                <a:rPr lang="az-Latn-AZ" altLang="ru-RU" sz="1400">
                  <a:solidFill>
                    <a:schemeClr val="tx1"/>
                  </a:solidFill>
                  <a:latin typeface="Consolas" panose="020B0609020204030204" pitchFamily="49" charset="0"/>
                </a:rPr>
                <a:t>zaman</a:t>
              </a:r>
              <a:endParaRPr lang="ru-RU" altLang="ru-RU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11" name="Rectangle 13"/>
            <p:cNvSpPr>
              <a:spLocks noChangeArrowheads="1"/>
            </p:cNvSpPr>
            <p:nvPr/>
          </p:nvSpPr>
          <p:spPr bwMode="auto">
            <a:xfrm>
              <a:off x="5402" y="4055"/>
              <a:ext cx="189" cy="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rgbClr val="3C8C93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ru-RU" sz="1400">
                  <a:solidFill>
                    <a:schemeClr val="tx1"/>
                  </a:solidFill>
                  <a:latin typeface="Consolas" panose="020B0609020204030204" pitchFamily="49" charset="0"/>
                </a:rPr>
                <a:t>N</a:t>
              </a:r>
              <a:endParaRPr lang="ru-RU" altLang="ru-RU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Freeform 14"/>
          <p:cNvSpPr>
            <a:spLocks/>
          </p:cNvSpPr>
          <p:nvPr/>
        </p:nvSpPr>
        <p:spPr bwMode="auto">
          <a:xfrm>
            <a:off x="6704013" y="3114675"/>
            <a:ext cx="1931987" cy="1689100"/>
          </a:xfrm>
          <a:custGeom>
            <a:avLst/>
            <a:gdLst>
              <a:gd name="T0" fmla="*/ 0 w 1217"/>
              <a:gd name="T1" fmla="*/ 2147483646 h 1064"/>
              <a:gd name="T2" fmla="*/ 2147483646 w 1217"/>
              <a:gd name="T3" fmla="*/ 2147483646 h 1064"/>
              <a:gd name="T4" fmla="*/ 2147483646 w 1217"/>
              <a:gd name="T5" fmla="*/ 2147483646 h 1064"/>
              <a:gd name="T6" fmla="*/ 2147483646 w 1217"/>
              <a:gd name="T7" fmla="*/ 2147483646 h 1064"/>
              <a:gd name="T8" fmla="*/ 2147483646 w 1217"/>
              <a:gd name="T9" fmla="*/ 2147483646 h 1064"/>
              <a:gd name="T10" fmla="*/ 2147483646 w 1217"/>
              <a:gd name="T11" fmla="*/ 0 h 106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17"/>
              <a:gd name="T19" fmla="*/ 0 h 1064"/>
              <a:gd name="T20" fmla="*/ 1217 w 1217"/>
              <a:gd name="T21" fmla="*/ 1064 h 106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17" h="1064">
                <a:moveTo>
                  <a:pt x="0" y="1064"/>
                </a:moveTo>
                <a:cubicBezTo>
                  <a:pt x="0" y="1064"/>
                  <a:pt x="220" y="1040"/>
                  <a:pt x="271" y="1029"/>
                </a:cubicBezTo>
                <a:cubicBezTo>
                  <a:pt x="322" y="1018"/>
                  <a:pt x="480" y="998"/>
                  <a:pt x="612" y="941"/>
                </a:cubicBezTo>
                <a:cubicBezTo>
                  <a:pt x="744" y="884"/>
                  <a:pt x="838" y="804"/>
                  <a:pt x="923" y="711"/>
                </a:cubicBezTo>
                <a:cubicBezTo>
                  <a:pt x="1008" y="618"/>
                  <a:pt x="1074" y="500"/>
                  <a:pt x="1123" y="382"/>
                </a:cubicBezTo>
                <a:cubicBezTo>
                  <a:pt x="1172" y="264"/>
                  <a:pt x="1198" y="80"/>
                  <a:pt x="1217" y="0"/>
                </a:cubicBezTo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7" name="Freeform 18"/>
          <p:cNvSpPr>
            <a:spLocks/>
          </p:cNvSpPr>
          <p:nvPr/>
        </p:nvSpPr>
        <p:spPr bwMode="auto">
          <a:xfrm>
            <a:off x="6704013" y="4402138"/>
            <a:ext cx="2203450" cy="403225"/>
          </a:xfrm>
          <a:custGeom>
            <a:avLst/>
            <a:gdLst>
              <a:gd name="T0" fmla="*/ 0 w 1376"/>
              <a:gd name="T1" fmla="*/ 2147483646 h 254"/>
              <a:gd name="T2" fmla="*/ 2147483646 w 1376"/>
              <a:gd name="T3" fmla="*/ 2147483646 h 254"/>
              <a:gd name="T4" fmla="*/ 2147483646 w 1376"/>
              <a:gd name="T5" fmla="*/ 2147483646 h 254"/>
              <a:gd name="T6" fmla="*/ 2147483646 w 1376"/>
              <a:gd name="T7" fmla="*/ 2147483646 h 254"/>
              <a:gd name="T8" fmla="*/ 2147483646 w 1376"/>
              <a:gd name="T9" fmla="*/ 0 h 25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76"/>
              <a:gd name="T16" fmla="*/ 0 h 254"/>
              <a:gd name="T17" fmla="*/ 1376 w 1376"/>
              <a:gd name="T18" fmla="*/ 254 h 25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76" h="254">
                <a:moveTo>
                  <a:pt x="0" y="254"/>
                </a:moveTo>
                <a:lnTo>
                  <a:pt x="452" y="194"/>
                </a:lnTo>
                <a:lnTo>
                  <a:pt x="882" y="112"/>
                </a:lnTo>
                <a:cubicBezTo>
                  <a:pt x="997" y="89"/>
                  <a:pt x="1058" y="75"/>
                  <a:pt x="1140" y="56"/>
                </a:cubicBezTo>
                <a:cubicBezTo>
                  <a:pt x="1223" y="34"/>
                  <a:pt x="1327" y="12"/>
                  <a:pt x="1376" y="0"/>
                </a:cubicBezTo>
              </a:path>
            </a:pathLst>
          </a:custGeom>
          <a:noFill/>
          <a:ln w="25400">
            <a:solidFill>
              <a:srgbClr val="3333FF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FE3FC8ED-6852-4EF1-8701-E4D5A09901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390" y="607161"/>
            <a:ext cx="2646725" cy="5432256"/>
          </a:xfrm>
          <a:prstGeom prst="rect">
            <a:avLst/>
          </a:prstGeom>
          <a:solidFill>
            <a:schemeClr val="accent5"/>
          </a:solidFill>
          <a:ln w="12700" cap="flat" cmpd="sng">
            <a:noFill/>
            <a:prstDash val="solid"/>
            <a:miter lim="800000"/>
            <a:headEnd type="none" w="med" len="med"/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>
            <a:lvl1pPr marL="179388" indent="-93663"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9pPr>
          </a:lstStyle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def </a:t>
            </a: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qsort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(A, </a:t>
            </a: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nstart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nEnd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):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if </a:t>
            </a: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nstart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&gt;=</a:t>
            </a: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nEnd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: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return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L=</a:t>
            </a: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nstart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;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R=</a:t>
            </a: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nEnd</a:t>
            </a:r>
            <a:endParaRPr lang="en-US" sz="1100" b="1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X=A[(L+R)//2]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while L&lt;=R: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while A[L]&lt;X: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  L+=1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while A[R]&gt;X: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  R-=1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if L&lt;=R: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  A[L],A[R]=A[R],A[L]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  L+=1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  R-=1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</a:t>
            </a: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qsort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A,nstart,R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)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</a:t>
            </a: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qsort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A,L,nEnd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)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endParaRPr lang="en-US" sz="1100" b="1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endParaRPr lang="en-US" sz="1100" b="1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qa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=[5,2,6,4,7,1,3]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qsort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(qa,0,len(</a:t>
            </a: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qa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)-1)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print(</a:t>
            </a: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qa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8EE4977-E9CA-45F4-9CB0-42A3350F09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6877" y="607161"/>
            <a:ext cx="2646725" cy="5524589"/>
          </a:xfrm>
          <a:prstGeom prst="rect">
            <a:avLst/>
          </a:prstGeom>
          <a:solidFill>
            <a:schemeClr val="accent5"/>
          </a:solidFill>
          <a:ln w="12700" cap="flat" cmpd="sng">
            <a:noFill/>
            <a:prstDash val="solid"/>
            <a:miter lim="800000"/>
            <a:headEnd type="none" w="med" len="med"/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>
            <a:lvl1pPr marL="179388" indent="-93663"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9pPr>
          </a:lstStyle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def </a:t>
            </a: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qsort_tesadufi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(A, </a:t>
            </a: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nstart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nEnd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):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if </a:t>
            </a: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nstart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&gt;=</a:t>
            </a: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nEnd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: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return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L=</a:t>
            </a: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nstart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;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R=</a:t>
            </a: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nEnd</a:t>
            </a:r>
            <a:endParaRPr lang="en-US" sz="1100" b="1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X=A[</a:t>
            </a: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randint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(L,R)]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while L&lt;=R: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while A[L]&lt;X: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  L+=1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while A[R]&gt;X: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  R-=1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if L&lt;=R: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  A[L],A[R]=A[R],A[L]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  L+=1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  R-=1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</a:t>
            </a: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qsort_tesadufi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A,nstart,R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)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</a:t>
            </a: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qsort_tesadufi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A,L,nEnd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)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aT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=[5,2,6,4,7,1,3]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qsort_tesadufi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(aT,0,len(</a:t>
            </a: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aT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)-1)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print(</a:t>
            </a: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aT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C2F292B-1E51-4687-B336-E2B88A246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8364" y="607161"/>
            <a:ext cx="3275636" cy="5601533"/>
          </a:xfrm>
          <a:prstGeom prst="rect">
            <a:avLst/>
          </a:prstGeom>
          <a:solidFill>
            <a:schemeClr val="accent5"/>
          </a:solidFill>
          <a:ln w="12700" cap="flat" cmpd="sng">
            <a:noFill/>
            <a:prstDash val="solid"/>
            <a:miter lim="800000"/>
            <a:headEnd type="none" w="med" len="med"/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>
            <a:lvl1pPr marL="179388" indent="-93663"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9pPr>
          </a:lstStyle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def </a:t>
            </a: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quick_sort_Choice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A,nstart,nEnd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):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if </a:t>
            </a: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nstart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&gt;=</a:t>
            </a: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nEnd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: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return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L=</a:t>
            </a: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nstart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;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R=</a:t>
            </a: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nEnd</a:t>
            </a:r>
            <a:endParaRPr lang="en-US" sz="1100" b="1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X=choice(A[L:R+1])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#print(X)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while L&lt;=R: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while A[L]&lt;X: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  L+=1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while A[R]&gt;X: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  R-=1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if L&lt;=R: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  A[L],A[R]=A[R],A[L]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  L+=1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  R-=1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</a:t>
            </a: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quick_sort_Choice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A,nstart,R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)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</a:t>
            </a: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quick_sort_Choice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A,L,nEnd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)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aC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=[5,2,6,4,7,1,3]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quick_sort_Choice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(aC,0,len(</a:t>
            </a: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aC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)-1)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print(aC)</a:t>
            </a:r>
          </a:p>
        </p:txBody>
      </p:sp>
    </p:spTree>
    <p:extLst>
      <p:ext uri="{BB962C8B-B14F-4D97-AF65-F5344CB8AC3E}">
        <p14:creationId xmlns:p14="http://schemas.microsoft.com/office/powerpoint/2010/main" val="310498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2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2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7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7" dur="500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2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2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7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2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7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2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7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2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  <p:bldP spid="5" grpId="0" build="p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Заголовок 1"/>
          <p:cNvSpPr>
            <a:spLocks noGrp="1" noChangeArrowheads="1"/>
          </p:cNvSpPr>
          <p:nvPr>
            <p:ph type="title"/>
          </p:nvPr>
        </p:nvSpPr>
        <p:spPr>
          <a:xfrm>
            <a:off x="311150" y="301625"/>
            <a:ext cx="8375650" cy="471488"/>
          </a:xfrm>
        </p:spPr>
        <p:txBody>
          <a:bodyPr/>
          <a:lstStyle/>
          <a:p>
            <a:r>
              <a:rPr lang="en-US" altLang="ru-RU" b="1" dirty="0">
                <a:latin typeface="Consolas" panose="020B0609020204030204" pitchFamily="49" charset="0"/>
              </a:rPr>
              <a:t>S</a:t>
            </a:r>
            <a:r>
              <a:rPr lang="az-Latn-AZ" altLang="ru-RU" b="1" dirty="0">
                <a:latin typeface="Consolas" panose="020B0609020204030204" pitchFamily="49" charset="0"/>
              </a:rPr>
              <a:t>ürətli çeşidləmə</a:t>
            </a:r>
            <a:endParaRPr lang="ru-RU" altLang="ru-RU" b="1" dirty="0"/>
          </a:p>
        </p:txBody>
      </p:sp>
      <p:sp>
        <p:nvSpPr>
          <p:cNvPr id="69634" name="Прямоугольник 7"/>
          <p:cNvSpPr>
            <a:spLocks noChangeArrowheads="1"/>
          </p:cNvSpPr>
          <p:nvPr/>
        </p:nvSpPr>
        <p:spPr bwMode="auto">
          <a:xfrm>
            <a:off x="382588" y="803275"/>
            <a:ext cx="32431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az-Latn-AZ" altLang="ru-RU" sz="2400" b="1" dirty="0">
                <a:solidFill>
                  <a:srgbClr val="333399"/>
                </a:solidFill>
                <a:latin typeface="Consolas" panose="020B0609020204030204" pitchFamily="49" charset="0"/>
              </a:rPr>
              <a:t>Python üslubunda</a:t>
            </a:r>
            <a:r>
              <a:rPr lang="ru-RU" alt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ru-RU" altLang="ru-RU" sz="2400" dirty="0">
                <a:solidFill>
                  <a:srgbClr val="333399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C2835D0C-1490-C943-9099-8A754103DD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38" y="1281113"/>
            <a:ext cx="8196262" cy="3586162"/>
          </a:xfrm>
          <a:prstGeom prst="rect">
            <a:avLst/>
          </a:prstGeom>
          <a:solidFill>
            <a:schemeClr val="accent5"/>
          </a:solidFill>
          <a:ln w="12700" cap="flat" cmpd="sng">
            <a:noFill/>
            <a:prstDash val="solid"/>
            <a:miter lim="800000"/>
            <a:headEnd type="none" w="med" len="med"/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>
            <a:lvl1pPr marL="179388" indent="-93663"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9pPr>
          </a:lstStyle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2400" b="1" dirty="0">
                <a:solidFill>
                  <a:srgbClr val="0000F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from </a:t>
            </a: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random</a:t>
            </a:r>
            <a:r>
              <a:rPr lang="en-US" sz="2400" b="1" dirty="0">
                <a:solidFill>
                  <a:srgbClr val="0000F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import </a:t>
            </a: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choice</a:t>
            </a:r>
            <a:endParaRPr lang="ru-RU" sz="2400" b="1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2400" b="1" dirty="0" err="1">
                <a:solidFill>
                  <a:srgbClr val="0000F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def</a:t>
            </a: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qSort</a:t>
            </a: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 A ):</a:t>
            </a:r>
            <a:endParaRPr lang="ru-RU" sz="2400" b="1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if </a:t>
            </a:r>
            <a:r>
              <a:rPr lang="en-US" sz="24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len</a:t>
            </a: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(A) &lt;= 1: </a:t>
            </a:r>
            <a:r>
              <a:rPr lang="en-US" sz="2400" b="1" dirty="0">
                <a:solidFill>
                  <a:srgbClr val="0000F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return</a:t>
            </a: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A		</a:t>
            </a:r>
            <a:endParaRPr lang="ru-RU" sz="2400" b="1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X = </a:t>
            </a:r>
            <a:r>
              <a:rPr lang="en-US" sz="24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random.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choice</a:t>
            </a: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(A)  			</a:t>
            </a:r>
            <a:endParaRPr lang="ru-RU" sz="2400" b="1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B1 = [ b </a:t>
            </a:r>
            <a:r>
              <a:rPr lang="en-US" sz="2400" b="1" dirty="0">
                <a:solidFill>
                  <a:srgbClr val="0000F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for</a:t>
            </a: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b </a:t>
            </a:r>
            <a:r>
              <a:rPr lang="en-US" sz="2400" b="1" dirty="0">
                <a:solidFill>
                  <a:srgbClr val="0000F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in</a:t>
            </a: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A</a:t>
            </a: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 </a:t>
            </a:r>
            <a:r>
              <a:rPr lang="en-US" sz="2400" b="1" dirty="0">
                <a:solidFill>
                  <a:srgbClr val="0000F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if</a:t>
            </a: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b &lt; X ]		</a:t>
            </a:r>
            <a:endParaRPr lang="ru-RU" sz="2400" b="1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BX = [ b </a:t>
            </a:r>
            <a:r>
              <a:rPr lang="en-US" sz="2400" b="1" dirty="0">
                <a:solidFill>
                  <a:srgbClr val="0000F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for</a:t>
            </a: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b </a:t>
            </a:r>
            <a:r>
              <a:rPr lang="en-US" sz="2400" b="1" dirty="0">
                <a:solidFill>
                  <a:srgbClr val="0000F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in</a:t>
            </a: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A</a:t>
            </a: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 </a:t>
            </a:r>
            <a:r>
              <a:rPr lang="en-US" sz="2400" b="1" dirty="0">
                <a:solidFill>
                  <a:srgbClr val="0000F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if</a:t>
            </a: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b == X ]	</a:t>
            </a:r>
            <a:endParaRPr lang="ru-RU" sz="2400" b="1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B2 = [ b </a:t>
            </a:r>
            <a:r>
              <a:rPr lang="en-US" sz="2400" b="1" dirty="0">
                <a:solidFill>
                  <a:srgbClr val="0000F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for</a:t>
            </a: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b </a:t>
            </a:r>
            <a:r>
              <a:rPr lang="en-US" sz="2400" b="1" dirty="0">
                <a:solidFill>
                  <a:srgbClr val="0000F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in</a:t>
            </a: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A</a:t>
            </a: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 if</a:t>
            </a: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b &gt; X ]		</a:t>
            </a:r>
            <a:endParaRPr lang="ru-RU" sz="2400" b="1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</a:t>
            </a:r>
            <a:r>
              <a:rPr lang="en-US" sz="2400" b="1" dirty="0">
                <a:solidFill>
                  <a:srgbClr val="0000F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return</a:t>
            </a: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qSort</a:t>
            </a: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(B1) + BX + </a:t>
            </a:r>
            <a:r>
              <a:rPr lang="en-US" sz="24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qSort</a:t>
            </a: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(B2)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</a:t>
            </a:r>
            <a:endParaRPr lang="ru-RU" sz="2400" b="1" dirty="0">
              <a:solidFill>
                <a:schemeClr val="tx1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  <p:grpSp>
        <p:nvGrpSpPr>
          <p:cNvPr id="2" name="Группа 11"/>
          <p:cNvGrpSpPr>
            <a:grpSpLocks/>
          </p:cNvGrpSpPr>
          <p:nvPr/>
        </p:nvGrpSpPr>
        <p:grpSpPr bwMode="auto">
          <a:xfrm>
            <a:off x="1919288" y="4802188"/>
            <a:ext cx="3814762" cy="830262"/>
            <a:chOff x="1905000" y="4682226"/>
            <a:chExt cx="3814763" cy="829574"/>
          </a:xfrm>
        </p:grpSpPr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F0E787F6-F7E6-2644-8D57-008B5F5C2DF9}"/>
                </a:ext>
              </a:extLst>
            </p:cNvPr>
            <p:cNvSpPr/>
            <p:nvPr/>
          </p:nvSpPr>
          <p:spPr bwMode="auto">
            <a:xfrm flipH="1">
              <a:off x="4557713" y="4682226"/>
              <a:ext cx="1012825" cy="612267"/>
            </a:xfrm>
            <a:custGeom>
              <a:avLst/>
              <a:gdLst>
                <a:gd name="connsiteX0" fmla="*/ 1013460 w 1013460"/>
                <a:gd name="connsiteY0" fmla="*/ 426720 h 612635"/>
                <a:gd name="connsiteX1" fmla="*/ 0 w 1013460"/>
                <a:gd name="connsiteY1" fmla="*/ 0 h 612635"/>
                <a:gd name="connsiteX2" fmla="*/ 510540 w 1013460"/>
                <a:gd name="connsiteY2" fmla="*/ 487680 h 612635"/>
                <a:gd name="connsiteX3" fmla="*/ 1013460 w 1013460"/>
                <a:gd name="connsiteY3" fmla="*/ 426720 h 612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3460" h="612635">
                  <a:moveTo>
                    <a:pt x="1013460" y="426720"/>
                  </a:moveTo>
                  <a:lnTo>
                    <a:pt x="0" y="0"/>
                  </a:lnTo>
                  <a:lnTo>
                    <a:pt x="510540" y="487680"/>
                  </a:lnTo>
                  <a:cubicBezTo>
                    <a:pt x="673278" y="477509"/>
                    <a:pt x="998220" y="612635"/>
                    <a:pt x="1013460" y="426720"/>
                  </a:cubicBezTo>
                  <a:close/>
                </a:path>
              </a:pathLst>
            </a:custGeom>
            <a:solidFill>
              <a:srgbClr val="E6E6FF"/>
            </a:solidFill>
            <a:ln w="12700">
              <a:noFill/>
              <a:miter lim="800000"/>
              <a:headEnd/>
              <a:tailEnd type="none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90000" tIns="46800" rIns="90000" bIns="46800" anchor="ctr"/>
            <a:lstStyle/>
            <a:p>
              <a:pPr algn="ctr" eaLnBrk="1" hangingPunct="1">
                <a:lnSpc>
                  <a:spcPct val="80000"/>
                </a:lnSpc>
                <a:defRPr/>
              </a:pPr>
              <a:endParaRPr lang="ru-RU" sz="2400" dirty="0">
                <a:latin typeface="Consolas" panose="020B0609020204030204" pitchFamily="49" charset="0"/>
              </a:endParaRPr>
            </a:p>
          </p:txBody>
        </p:sp>
        <p:sp>
          <p:nvSpPr>
            <p:cNvPr id="10" name="AutoShape 59">
              <a:extLst>
                <a:ext uri="{FF2B5EF4-FFF2-40B4-BE49-F238E27FC236}">
                  <a16:creationId xmlns:a16="http://schemas.microsoft.com/office/drawing/2014/main" id="{03923141-DDBE-CC40-A17A-13DC46022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4988359"/>
              <a:ext cx="3814763" cy="523441"/>
            </a:xfrm>
            <a:prstGeom prst="wedgeRoundRectCallout">
              <a:avLst>
                <a:gd name="adj1" fmla="val -25561"/>
                <a:gd name="adj2" fmla="val -112645"/>
                <a:gd name="adj3" fmla="val 16667"/>
              </a:avLst>
            </a:prstGeom>
            <a:solidFill>
              <a:srgbClr val="E6E6FF"/>
            </a:solidFill>
            <a:ln w="12700">
              <a:noFill/>
              <a:miter lim="800000"/>
              <a:headEnd/>
              <a:tailEnd type="none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90000" tIns="46800" rIns="90000" bIns="46800" anchor="ctr"/>
            <a:lstStyle/>
            <a:p>
              <a:pPr algn="ctr" eaLnBrk="1" hangingPunct="1">
                <a:lnSpc>
                  <a:spcPct val="80000"/>
                </a:lnSpc>
                <a:defRPr/>
              </a:pPr>
              <a:r>
                <a:rPr lang="en-US" sz="2400" dirty="0" err="1">
                  <a:latin typeface="Consolas" panose="020B0609020204030204" pitchFamily="49" charset="0"/>
                </a:rPr>
                <a:t>Rekursiv</a:t>
              </a:r>
              <a:r>
                <a:rPr lang="en-US" sz="2400" dirty="0">
                  <a:latin typeface="Consolas" panose="020B0609020204030204" pitchFamily="49" charset="0"/>
                </a:rPr>
                <a:t> </a:t>
              </a:r>
              <a:r>
                <a:rPr lang="az-Latn-AZ" sz="2400" dirty="0">
                  <a:latin typeface="Consolas" panose="020B0609020204030204" pitchFamily="49" charset="0"/>
                </a:rPr>
                <a:t>çağırışlar</a:t>
              </a:r>
              <a:endParaRPr lang="ru-RU" sz="2000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3" name="Group 71"/>
          <p:cNvGrpSpPr>
            <a:grpSpLocks/>
          </p:cNvGrpSpPr>
          <p:nvPr/>
        </p:nvGrpSpPr>
        <p:grpSpPr bwMode="auto">
          <a:xfrm>
            <a:off x="6015038" y="5008563"/>
            <a:ext cx="2079625" cy="936625"/>
            <a:chOff x="2325" y="3072"/>
            <a:chExt cx="1310" cy="590"/>
          </a:xfrm>
        </p:grpSpPr>
        <p:sp>
          <p:nvSpPr>
            <p:cNvPr id="19" name="Text Box 69">
              <a:extLst>
                <a:ext uri="{FF2B5EF4-FFF2-40B4-BE49-F238E27FC236}">
                  <a16:creationId xmlns:a16="http://schemas.microsoft.com/office/drawing/2014/main" id="{C2FE3460-F5ED-E44F-9D43-0102B35914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33" y="3139"/>
              <a:ext cx="1002" cy="523"/>
            </a:xfrm>
            <a:prstGeom prst="rect">
              <a:avLst/>
            </a:prstGeom>
            <a:solidFill>
              <a:srgbClr val="D1D1FF"/>
            </a:solidFill>
            <a:ln w="127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2400" dirty="0">
                  <a:latin typeface="Consolas" panose="020B0609020204030204" pitchFamily="49" charset="0"/>
                </a:rPr>
                <a:t>  </a:t>
              </a:r>
              <a:r>
                <a:rPr lang="az-Latn-AZ" sz="2400" dirty="0">
                  <a:latin typeface="Consolas" panose="020B0609020204030204" pitchFamily="49" charset="0"/>
                </a:rPr>
                <a:t>Nə düz deyil</a:t>
              </a:r>
              <a:r>
                <a:rPr lang="ru-RU" sz="2400" dirty="0">
                  <a:latin typeface="Consolas" panose="020B0609020204030204" pitchFamily="49" charset="0"/>
                </a:rPr>
                <a:t>?</a:t>
              </a:r>
            </a:p>
          </p:txBody>
        </p:sp>
        <p:sp>
          <p:nvSpPr>
            <p:cNvPr id="69641" name="Oval 70"/>
            <p:cNvSpPr>
              <a:spLocks noChangeArrowheads="1"/>
            </p:cNvSpPr>
            <p:nvPr/>
          </p:nvSpPr>
          <p:spPr bwMode="auto">
            <a:xfrm>
              <a:off x="2325" y="3072"/>
              <a:ext cx="409" cy="418"/>
            </a:xfrm>
            <a:prstGeom prst="ellipse">
              <a:avLst/>
            </a:prstGeom>
            <a:solidFill>
              <a:srgbClr val="0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rgbClr val="3C8C93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ru-RU" sz="4400">
                  <a:solidFill>
                    <a:schemeClr val="bg1"/>
                  </a:solidFill>
                  <a:latin typeface="Arial Black" panose="020B0A04020102020204" pitchFamily="34" charset="0"/>
                </a:rPr>
                <a:t>?</a:t>
              </a:r>
              <a:endParaRPr lang="ru-RU" altLang="ru-RU" sz="440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21" name="AutoShape 59">
            <a:extLst>
              <a:ext uri="{FF2B5EF4-FFF2-40B4-BE49-F238E27FC236}">
                <a16:creationId xmlns:a16="http://schemas.microsoft.com/office/drawing/2014/main" id="{19034B4C-D2C3-244A-A595-988010F10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0700" y="1393825"/>
            <a:ext cx="2346325" cy="955675"/>
          </a:xfrm>
          <a:prstGeom prst="wedgeRoundRectCallout">
            <a:avLst>
              <a:gd name="adj1" fmla="val -90625"/>
              <a:gd name="adj2" fmla="val 45995"/>
              <a:gd name="adj3" fmla="val 16667"/>
            </a:avLst>
          </a:prstGeom>
          <a:solidFill>
            <a:srgbClr val="E6E6FF"/>
          </a:solidFill>
          <a:ln w="12700">
            <a:noFill/>
            <a:miter lim="800000"/>
            <a:headEnd/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0000" tIns="46800" rIns="90000" bIns="46800" anchor="ctr"/>
          <a:lstStyle/>
          <a:p>
            <a:pPr algn="ctr" eaLnBrk="1" hangingPunct="1">
              <a:lnSpc>
                <a:spcPct val="80000"/>
              </a:lnSpc>
              <a:defRPr/>
            </a:pPr>
            <a:r>
              <a:rPr lang="az-Latn-AZ" sz="2400" dirty="0">
                <a:latin typeface="Consolas" panose="020B0609020204030204" pitchFamily="49" charset="0"/>
              </a:rPr>
              <a:t>Rekursiyanın sonu</a:t>
            </a:r>
            <a:endParaRPr lang="ru-RU" sz="2000" dirty="0">
              <a:latin typeface="Consolas" panose="020B0609020204030204" pitchFamily="49" charset="0"/>
            </a:endParaRP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C70B092E-158F-1545-923E-5A23CBC0A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" y="5713413"/>
            <a:ext cx="4078288" cy="461962"/>
          </a:xfrm>
          <a:prstGeom prst="rect">
            <a:avLst/>
          </a:prstGeom>
          <a:solidFill>
            <a:srgbClr val="E6E6FF"/>
          </a:solidFill>
          <a:ln w="12700" cap="flat" cmpd="sng">
            <a:noFill/>
            <a:prstDash val="solid"/>
            <a:miter lim="800000"/>
            <a:headEnd type="none" w="med" len="med"/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indent="90488">
              <a:defRPr/>
            </a:pPr>
            <a:r>
              <a:rPr lang="en-US" sz="2400" b="1" dirty="0" err="1">
                <a:latin typeface="Consolas" panose="020B0609020204030204" pitchFamily="49" charset="0"/>
                <a:ea typeface="Times New Roman" pitchFamily="18" charset="0"/>
                <a:cs typeface="Consolas" panose="020B0609020204030204" pitchFamily="49" charset="0"/>
              </a:rPr>
              <a:t>Asort</a:t>
            </a:r>
            <a:r>
              <a:rPr lang="en-US" sz="2400" b="1" dirty="0">
                <a:latin typeface="Consolas" panose="020B0609020204030204" pitchFamily="49" charset="0"/>
                <a:ea typeface="Times New Roman" pitchFamily="18" charset="0"/>
                <a:cs typeface="Consolas" panose="020B0609020204030204" pitchFamily="49" charset="0"/>
              </a:rPr>
              <a:t> = </a:t>
            </a:r>
            <a:r>
              <a:rPr lang="en-US" sz="2400" b="1" dirty="0" err="1">
                <a:latin typeface="Consolas" panose="020B0609020204030204" pitchFamily="49" charset="0"/>
                <a:ea typeface="Times New Roman" pitchFamily="18" charset="0"/>
                <a:cs typeface="Consolas" panose="020B0609020204030204" pitchFamily="49" charset="0"/>
              </a:rPr>
              <a:t>qSort</a:t>
            </a:r>
            <a:r>
              <a:rPr lang="en-US" sz="2400" b="1" dirty="0">
                <a:latin typeface="Consolas" panose="020B0609020204030204" pitchFamily="49" charset="0"/>
                <a:ea typeface="Times New Roman" pitchFamily="18" charset="0"/>
                <a:cs typeface="Consolas" panose="020B0609020204030204" pitchFamily="49" charset="0"/>
              </a:rPr>
              <a:t>( A</a:t>
            </a:r>
            <a:r>
              <a:rPr lang="en-US" sz="2400" b="1" dirty="0">
                <a:solidFill>
                  <a:srgbClr val="00B0F0"/>
                </a:solidFill>
                <a:latin typeface="Consolas" panose="020B0609020204030204" pitchFamily="49" charset="0"/>
                <a:ea typeface="Times New Roman" pitchFamily="18" charset="0"/>
                <a:cs typeface="Consolas" panose="020B0609020204030204" pitchFamily="49" charset="0"/>
              </a:rPr>
              <a:t> </a:t>
            </a:r>
            <a:r>
              <a:rPr lang="en-US" sz="2400" b="1" dirty="0">
                <a:latin typeface="Consolas" panose="020B0609020204030204" pitchFamily="49" charset="0"/>
                <a:ea typeface="Times New Roman" pitchFamily="18" charset="0"/>
                <a:cs typeface="Consolas" panose="020B0609020204030204" pitchFamily="49" charset="0"/>
              </a:rPr>
              <a:t>)</a:t>
            </a:r>
            <a:endParaRPr lang="ru-RU" sz="2400" b="1" dirty="0">
              <a:latin typeface="Consolas" panose="020B0609020204030204" pitchFamily="49" charset="0"/>
              <a:ea typeface="Times New Roman" pitchFamily="18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 animBg="1"/>
      <p:bldP spid="21" grpId="0" animBg="1"/>
      <p:bldP spid="22" grpId="0" build="p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997CB361-BA58-4120-A9B5-F4D4649F1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4252" y="1641498"/>
            <a:ext cx="4926938" cy="2970044"/>
          </a:xfrm>
          <a:prstGeom prst="rect">
            <a:avLst/>
          </a:prstGeom>
          <a:solidFill>
            <a:schemeClr val="accent5"/>
          </a:solidFill>
          <a:ln w="12700" cap="flat" cmpd="sng">
            <a:noFill/>
            <a:prstDash val="solid"/>
            <a:miter lim="800000"/>
            <a:headEnd type="none" w="med" len="med"/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>
            <a:lvl1pPr marL="179388" indent="-93663"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9pPr>
          </a:lstStyle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endParaRPr lang="en-US" sz="1100" b="1" dirty="0">
              <a:solidFill>
                <a:srgbClr val="FFC000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def </a:t>
            </a: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qsort_choice_easy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(A):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if </a:t>
            </a: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len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(A)&lt;=1: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return A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X=choice (A)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B1=[b for b in A if b&lt;X]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BX=[b for b in A if b==X]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B2=[b for b in A if b&gt;X]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return </a:t>
            </a: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qsort_choice_easy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(B1)+</a:t>
            </a: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BX+qsort_choice_easy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(B2)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endParaRPr lang="en-US" sz="1100" b="1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A_C=[5,2,6,4,7,1,3]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print(</a:t>
            </a: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qsort_choice_easy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(A_C))</a:t>
            </a:r>
          </a:p>
        </p:txBody>
      </p:sp>
    </p:spTree>
    <p:extLst>
      <p:ext uri="{BB962C8B-B14F-4D97-AF65-F5344CB8AC3E}">
        <p14:creationId xmlns:p14="http://schemas.microsoft.com/office/powerpoint/2010/main" val="330062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AE99A-D2DF-4758-9344-10EBD6722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933" y="338280"/>
            <a:ext cx="8376082" cy="471086"/>
          </a:xfrm>
        </p:spPr>
        <p:txBody>
          <a:bodyPr/>
          <a:lstStyle/>
          <a:p>
            <a:r>
              <a:rPr lang="en-GB" dirty="0"/>
              <a:t>Another Version explained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7DA23F2-6C1C-4C2F-86DC-65E952820C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19" y="908103"/>
            <a:ext cx="7233082" cy="5432256"/>
          </a:xfrm>
          <a:prstGeom prst="rect">
            <a:avLst/>
          </a:prstGeom>
          <a:solidFill>
            <a:schemeClr val="accent5"/>
          </a:solidFill>
          <a:ln w="12700" cap="flat" cmpd="sng">
            <a:noFill/>
            <a:prstDash val="solid"/>
            <a:miter lim="800000"/>
            <a:headEnd type="none" w="med" len="med"/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>
            <a:lvl1pPr marL="179388" indent="-93663"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9pPr>
          </a:lstStyle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rgbClr val="FFC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def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00B0F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quick_sort_version_1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mylist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):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length=</a:t>
            </a: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len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mylist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)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</a:t>
            </a:r>
            <a:r>
              <a:rPr lang="en-US" sz="1100" b="1" dirty="0">
                <a:solidFill>
                  <a:srgbClr val="FFC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if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length&lt;=1: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    </a:t>
            </a:r>
            <a:r>
              <a:rPr lang="en-US" sz="1100" b="1" dirty="0">
                <a:solidFill>
                  <a:srgbClr val="FFC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return </a:t>
            </a: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mylist</a:t>
            </a:r>
            <a:endParaRPr lang="en-US" sz="1100" b="1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rgbClr val="FFC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else: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    pivot=</a:t>
            </a: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mylist.pop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()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    print(</a:t>
            </a:r>
            <a:r>
              <a:rPr lang="en-US" sz="1100" b="1" dirty="0">
                <a:solidFill>
                  <a:srgbClr val="00B05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"new pivot: "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,pivot)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   </a:t>
            </a: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items_greater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=[]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</a:t>
            </a: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items_lower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=[]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endParaRPr lang="en-US" sz="1100" b="1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</a:t>
            </a:r>
            <a:r>
              <a:rPr lang="en-US" sz="1100" b="1" dirty="0">
                <a:solidFill>
                  <a:srgbClr val="FFC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for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item </a:t>
            </a:r>
            <a:r>
              <a:rPr lang="en-US" sz="1100" b="1" dirty="0">
                <a:solidFill>
                  <a:srgbClr val="FFC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in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mylist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: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    </a:t>
            </a:r>
            <a:r>
              <a:rPr lang="en-US" sz="1100" b="1" dirty="0">
                <a:solidFill>
                  <a:srgbClr val="FFC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if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item&gt;pivot: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        </a:t>
            </a: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items_greater.append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(item)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    </a:t>
            </a:r>
            <a:r>
              <a:rPr lang="en-US" sz="1100" b="1" dirty="0">
                <a:solidFill>
                  <a:srgbClr val="FFC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else: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        </a:t>
            </a: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items_lower.append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(item)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print(</a:t>
            </a:r>
            <a:r>
              <a:rPr lang="en-US" sz="1100" b="1" dirty="0">
                <a:solidFill>
                  <a:srgbClr val="00B05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"</a:t>
            </a:r>
            <a:r>
              <a:rPr lang="en-US" sz="1100" b="1" dirty="0" err="1">
                <a:solidFill>
                  <a:srgbClr val="00B05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items_lower</a:t>
            </a:r>
            <a:r>
              <a:rPr lang="en-US" sz="1100" b="1" dirty="0">
                <a:solidFill>
                  <a:srgbClr val="00B05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: "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</a:t>
            </a: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items_lower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)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print(</a:t>
            </a:r>
            <a:r>
              <a:rPr lang="en-US" sz="1100" b="1" dirty="0">
                <a:solidFill>
                  <a:srgbClr val="00B05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"pivot: "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,pivot)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print(</a:t>
            </a:r>
            <a:r>
              <a:rPr lang="en-US" sz="1100" b="1" dirty="0">
                <a:solidFill>
                  <a:srgbClr val="00B05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"</a:t>
            </a:r>
            <a:r>
              <a:rPr lang="en-US" sz="1100" b="1" dirty="0" err="1">
                <a:solidFill>
                  <a:srgbClr val="00B05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items_greater</a:t>
            </a:r>
            <a:r>
              <a:rPr lang="en-US" sz="1100" b="1" dirty="0">
                <a:solidFill>
                  <a:srgbClr val="00B05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: "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</a:t>
            </a: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items_greater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)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print()</a:t>
            </a: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endParaRPr lang="en-US" sz="1100" b="1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ts val="600"/>
              </a:spcBef>
              <a:buFontTx/>
              <a:buNone/>
              <a:defRPr/>
            </a:pP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</a:t>
            </a:r>
            <a:r>
              <a:rPr lang="en-US" sz="1100" b="1" dirty="0">
                <a:solidFill>
                  <a:srgbClr val="FFC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return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quick_sort_version_1(</a:t>
            </a: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items_lower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)+[pivot]+quick_sort_version_1(</a:t>
            </a: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items_greater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3298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Заголовок 1"/>
          <p:cNvSpPr>
            <a:spLocks noGrp="1" noChangeArrowheads="1"/>
          </p:cNvSpPr>
          <p:nvPr>
            <p:ph type="title"/>
          </p:nvPr>
        </p:nvSpPr>
        <p:spPr>
          <a:xfrm>
            <a:off x="311150" y="301625"/>
            <a:ext cx="8375650" cy="471488"/>
          </a:xfrm>
        </p:spPr>
        <p:txBody>
          <a:bodyPr/>
          <a:lstStyle/>
          <a:p>
            <a:r>
              <a:rPr lang="en-US" altLang="ru-RU" b="1" dirty="0">
                <a:latin typeface="Consolas" panose="020B0609020204030204" pitchFamily="49" charset="0"/>
              </a:rPr>
              <a:t>S</a:t>
            </a:r>
            <a:r>
              <a:rPr lang="az-Latn-AZ" altLang="ru-RU" b="1" dirty="0">
                <a:latin typeface="Consolas" panose="020B0609020204030204" pitchFamily="49" charset="0"/>
              </a:rPr>
              <a:t>ürətli çeşidləmə</a:t>
            </a:r>
            <a:endParaRPr lang="ru-RU" altLang="ru-RU" b="1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55C9E2C7-D19D-7D44-8D68-38679BBB8721}"/>
              </a:ext>
            </a:extLst>
          </p:cNvPr>
          <p:cNvGraphicFramePr>
            <a:graphicFrameLocks noGrp="1"/>
          </p:cNvGraphicFramePr>
          <p:nvPr/>
        </p:nvGraphicFramePr>
        <p:xfrm>
          <a:off x="382588" y="1460500"/>
          <a:ext cx="8461375" cy="3784601"/>
        </p:xfrm>
        <a:graphic>
          <a:graphicData uri="http://schemas.openxmlformats.org/drawingml/2006/table">
            <a:tbl>
              <a:tblPr/>
              <a:tblGrid>
                <a:gridCol w="127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8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39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73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59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itchFamily="18" charset="0"/>
                          <a:cs typeface="Courier New" pitchFamily="49" charset="0"/>
                        </a:rPr>
                        <a:t>N</a:t>
                      </a:r>
                      <a:endParaRPr kumimoji="0" lang="ru-RU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itchFamily="18" charset="0"/>
                        <a:cs typeface="Courier New" pitchFamily="49" charset="0"/>
                      </a:endParaRPr>
                    </a:p>
                  </a:txBody>
                  <a:tcPr marL="119124" marR="119124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itchFamily="18" charset="0"/>
                          <a:cs typeface="Courier New" pitchFamily="49" charset="0"/>
                        </a:rPr>
                        <a:t>Hava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itchFamily="18" charset="0"/>
                          <a:cs typeface="Courier New" pitchFamily="49" charset="0"/>
                        </a:rPr>
                        <a:t> </a:t>
                      </a: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itchFamily="18" charset="0"/>
                          <a:cs typeface="Courier New" pitchFamily="49" charset="0"/>
                        </a:rPr>
                        <a:t>qabarcıql</a:t>
                      </a:r>
                      <a:r>
                        <a:rPr kumimoji="0" lang="az-Latn-AZ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itchFamily="18" charset="0"/>
                          <a:cs typeface="Courier New" pitchFamily="49" charset="0"/>
                        </a:rPr>
                        <a:t>a</a:t>
                      </a: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itchFamily="18" charset="0"/>
                          <a:cs typeface="Courier New" pitchFamily="49" charset="0"/>
                        </a:rPr>
                        <a:t>rı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itchFamily="18" charset="0"/>
                          <a:cs typeface="Courier New" pitchFamily="49" charset="0"/>
                        </a:rPr>
                        <a:t> </a:t>
                      </a: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itchFamily="18" charset="0"/>
                          <a:cs typeface="Courier New" pitchFamily="49" charset="0"/>
                        </a:rPr>
                        <a:t>metodu</a:t>
                      </a:r>
                      <a:endParaRPr kumimoji="0" lang="ru-RU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itchFamily="18" charset="0"/>
                        <a:cs typeface="Courier New" pitchFamily="49" charset="0"/>
                      </a:endParaRPr>
                    </a:p>
                  </a:txBody>
                  <a:tcPr marL="119124" marR="119124" marT="62859" marB="62859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itchFamily="18" charset="0"/>
                          <a:cs typeface="Courier New" pitchFamily="49" charset="0"/>
                        </a:rPr>
                        <a:t>Seçmə</a:t>
                      </a:r>
                      <a:r>
                        <a:rPr kumimoji="0" lang="az-Latn-AZ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itchFamily="18" charset="0"/>
                          <a:cs typeface="Courier New" pitchFamily="49" charset="0"/>
                        </a:rPr>
                        <a:t> metodu </a:t>
                      </a:r>
                      <a:endParaRPr kumimoji="0" lang="ru-RU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itchFamily="18" charset="0"/>
                        <a:cs typeface="Courier New" pitchFamily="49" charset="0"/>
                      </a:endParaRPr>
                    </a:p>
                  </a:txBody>
                  <a:tcPr marL="119124" marR="119124" marT="62859" marB="62859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z-Latn-AZ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Courier New" pitchFamily="49" charset="0"/>
                        </a:rPr>
                        <a:t>Sürətli çeşidləmə</a:t>
                      </a:r>
                      <a:endParaRPr kumimoji="0" lang="ru-RU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itchFamily="18" charset="0"/>
                      </a:endParaRPr>
                    </a:p>
                  </a:txBody>
                  <a:tcPr marL="119124" marR="119124" marT="62859" marB="62859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itchFamily="18" charset="0"/>
                          <a:cs typeface="Courier New" pitchFamily="49" charset="0"/>
                        </a:rPr>
                        <a:t>1000</a:t>
                      </a:r>
                    </a:p>
                  </a:txBody>
                  <a:tcPr marL="119124" marR="119124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0</a:t>
                      </a:r>
                      <a:r>
                        <a:rPr kumimoji="0" lang="ru-RU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,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09</a:t>
                      </a:r>
                      <a:r>
                        <a:rPr kumimoji="0" lang="ru-RU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 </a:t>
                      </a:r>
                      <a:r>
                        <a:rPr kumimoji="0" lang="az-Latn-AZ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san</a:t>
                      </a:r>
                      <a:endParaRPr kumimoji="0" lang="ru-RU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itchFamily="18" charset="0"/>
                      </a:endParaRPr>
                    </a:p>
                  </a:txBody>
                  <a:tcPr marL="119124" marR="119124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0</a:t>
                      </a:r>
                      <a:r>
                        <a:rPr kumimoji="0" lang="ru-RU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,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05</a:t>
                      </a:r>
                      <a:r>
                        <a:rPr kumimoji="0" lang="ru-RU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 </a:t>
                      </a:r>
                      <a:r>
                        <a:rPr kumimoji="0" lang="az-Latn-AZ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/>
                          <a:cs typeface="Times New Roman" pitchFamily="18" charset="0"/>
                        </a:rPr>
                        <a:t>san</a:t>
                      </a:r>
                      <a:endParaRPr kumimoji="0" lang="ru-RU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itchFamily="18" charset="0"/>
                      </a:endParaRPr>
                    </a:p>
                  </a:txBody>
                  <a:tcPr marL="119124" marR="119124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0</a:t>
                      </a:r>
                      <a:r>
                        <a:rPr kumimoji="0" lang="ru-RU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,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002</a:t>
                      </a:r>
                      <a:r>
                        <a:rPr kumimoji="0" lang="ru-RU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 </a:t>
                      </a:r>
                      <a:r>
                        <a:rPr kumimoji="0" lang="az-Latn-AZ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/>
                          <a:cs typeface="Times New Roman" pitchFamily="18" charset="0"/>
                        </a:rPr>
                        <a:t>san</a:t>
                      </a:r>
                      <a:endParaRPr kumimoji="0" lang="ru-RU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itchFamily="18" charset="0"/>
                      </a:endParaRPr>
                    </a:p>
                  </a:txBody>
                  <a:tcPr marL="119124" marR="119124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5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itchFamily="18" charset="0"/>
                          <a:cs typeface="Courier New" pitchFamily="49" charset="0"/>
                        </a:rPr>
                        <a:t>5000</a:t>
                      </a:r>
                    </a:p>
                  </a:txBody>
                  <a:tcPr marL="119124" marR="119124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2</a:t>
                      </a:r>
                      <a:r>
                        <a:rPr kumimoji="0" lang="ru-RU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,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4</a:t>
                      </a:r>
                      <a:r>
                        <a:rPr kumimoji="0" lang="ru-RU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 </a:t>
                      </a:r>
                      <a:r>
                        <a:rPr kumimoji="0" lang="az-Latn-AZ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/>
                          <a:cs typeface="Times New Roman" pitchFamily="18" charset="0"/>
                        </a:rPr>
                        <a:t>san</a:t>
                      </a:r>
                      <a:endParaRPr kumimoji="0" lang="ru-RU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itchFamily="18" charset="0"/>
                      </a:endParaRPr>
                    </a:p>
                  </a:txBody>
                  <a:tcPr marL="119124" marR="119124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1</a:t>
                      </a:r>
                      <a:r>
                        <a:rPr kumimoji="0" lang="ru-RU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,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2</a:t>
                      </a:r>
                      <a:r>
                        <a:rPr kumimoji="0" lang="ru-RU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 </a:t>
                      </a:r>
                      <a:r>
                        <a:rPr kumimoji="0" lang="az-Latn-AZ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/>
                          <a:cs typeface="Times New Roman" pitchFamily="18" charset="0"/>
                        </a:rPr>
                        <a:t>san</a:t>
                      </a:r>
                      <a:endParaRPr kumimoji="0" lang="ru-RU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itchFamily="18" charset="0"/>
                      </a:endParaRPr>
                    </a:p>
                  </a:txBody>
                  <a:tcPr marL="119124" marR="119124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0</a:t>
                      </a:r>
                      <a:r>
                        <a:rPr kumimoji="0" lang="ru-RU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,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014</a:t>
                      </a:r>
                      <a:r>
                        <a:rPr kumimoji="0" lang="ru-RU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 </a:t>
                      </a:r>
                      <a:r>
                        <a:rPr kumimoji="0" lang="az-Latn-AZ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/>
                          <a:cs typeface="Times New Roman" pitchFamily="18" charset="0"/>
                        </a:rPr>
                        <a:t>san</a:t>
                      </a:r>
                      <a:endParaRPr kumimoji="0" lang="ru-RU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itchFamily="18" charset="0"/>
                      </a:endParaRPr>
                    </a:p>
                  </a:txBody>
                  <a:tcPr marL="119124" marR="119124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5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itchFamily="18" charset="0"/>
                          <a:cs typeface="Courier New" pitchFamily="49" charset="0"/>
                        </a:rPr>
                        <a:t>15000</a:t>
                      </a:r>
                    </a:p>
                  </a:txBody>
                  <a:tcPr marL="119124" marR="119124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22</a:t>
                      </a:r>
                      <a:r>
                        <a:rPr kumimoji="0" lang="ru-RU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 </a:t>
                      </a:r>
                      <a:r>
                        <a:rPr kumimoji="0" lang="az-Latn-AZ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/>
                          <a:cs typeface="Times New Roman" pitchFamily="18" charset="0"/>
                        </a:rPr>
                        <a:t>san</a:t>
                      </a:r>
                      <a:endParaRPr kumimoji="0" lang="ru-RU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itchFamily="18" charset="0"/>
                      </a:endParaRPr>
                    </a:p>
                  </a:txBody>
                  <a:tcPr marL="119124" marR="119124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11</a:t>
                      </a:r>
                      <a:r>
                        <a:rPr kumimoji="0" lang="ru-RU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 </a:t>
                      </a:r>
                      <a:r>
                        <a:rPr kumimoji="0" lang="az-Latn-AZ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/>
                          <a:cs typeface="Times New Roman" pitchFamily="18" charset="0"/>
                        </a:rPr>
                        <a:t>san</a:t>
                      </a:r>
                      <a:endParaRPr kumimoji="0" lang="ru-RU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itchFamily="18" charset="0"/>
                      </a:endParaRPr>
                    </a:p>
                  </a:txBody>
                  <a:tcPr marL="119124" marR="119124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0</a:t>
                      </a:r>
                      <a:r>
                        <a:rPr kumimoji="0" lang="ru-RU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,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046</a:t>
                      </a:r>
                      <a:r>
                        <a:rPr kumimoji="0" lang="ru-RU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 </a:t>
                      </a:r>
                      <a:r>
                        <a:rPr kumimoji="0" lang="az-Latn-AZ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/>
                          <a:cs typeface="Times New Roman" pitchFamily="18" charset="0"/>
                        </a:rPr>
                        <a:t>san</a:t>
                      </a:r>
                      <a:endParaRPr kumimoji="0" lang="ru-RU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itchFamily="18" charset="0"/>
                      </a:endParaRPr>
                    </a:p>
                  </a:txBody>
                  <a:tcPr marL="119124" marR="119124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0675" name="Прямоугольник 4"/>
          <p:cNvSpPr>
            <a:spLocks noChangeArrowheads="1"/>
          </p:cNvSpPr>
          <p:nvPr/>
        </p:nvSpPr>
        <p:spPr bwMode="auto">
          <a:xfrm>
            <a:off x="100013" y="869950"/>
            <a:ext cx="91900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400" b="1">
                <a:solidFill>
                  <a:srgbClr val="333399"/>
                </a:solidFill>
                <a:latin typeface="Consolas" panose="020B0609020204030204" pitchFamily="49" charset="0"/>
              </a:rPr>
              <a:t>T</a:t>
            </a:r>
            <a:r>
              <a:rPr lang="az-Latn-AZ" altLang="ru-RU" sz="2400" b="1">
                <a:solidFill>
                  <a:srgbClr val="333399"/>
                </a:solidFill>
                <a:latin typeface="Consolas" panose="020B0609020204030204" pitchFamily="49" charset="0"/>
              </a:rPr>
              <a:t>əsadüfi ədədlərlə doldurulmuş massivin çeşidləməsi</a:t>
            </a:r>
            <a:r>
              <a:rPr lang="ru-RU" altLang="ru-RU" sz="24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ru-RU" altLang="ru-RU" sz="2400">
                <a:solidFill>
                  <a:srgbClr val="333399"/>
                </a:solidFill>
                <a:latin typeface="Consolas" panose="020B0609020204030204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Заголовок 1">
            <a:extLst>
              <a:ext uri="{FF2B5EF4-FFF2-40B4-BE49-F238E27FC236}">
                <a16:creationId xmlns:a16="http://schemas.microsoft.com/office/drawing/2014/main" id="{C2C13878-D395-0646-B13D-60AA68B98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301625"/>
            <a:ext cx="8375650" cy="471488"/>
          </a:xfrm>
        </p:spPr>
        <p:txBody>
          <a:bodyPr/>
          <a:lstStyle/>
          <a:p>
            <a:r>
              <a:rPr lang="az-Latn-AZ" altLang="ru-RU">
                <a:latin typeface="Consolas" panose="020B0609020204030204" pitchFamily="49" charset="0"/>
              </a:rPr>
              <a:t>Pythonda çeşidləmə</a:t>
            </a:r>
            <a:endParaRPr lang="ru-RU" altLang="ru-RU">
              <a:latin typeface="Consolas" panose="020B0609020204030204" pitchFamily="49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9CD97B3-3CA0-164E-ADA5-C61001F02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50" y="1300163"/>
            <a:ext cx="2868613" cy="461962"/>
          </a:xfrm>
          <a:prstGeom prst="rect">
            <a:avLst/>
          </a:prstGeom>
          <a:solidFill>
            <a:schemeClr val="accent5"/>
          </a:solidFill>
          <a:ln w="12700" cap="flat" cmpd="sng">
            <a:noFill/>
            <a:prstDash val="solid"/>
            <a:miter lim="800000"/>
            <a:headEnd type="none" w="med" len="med"/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indent="90488">
              <a:defRPr/>
            </a:pPr>
            <a:r>
              <a:rPr lang="en-US" sz="2400" b="1" dirty="0">
                <a:latin typeface="+mj-lt"/>
                <a:ea typeface="Times New Roman" pitchFamily="18" charset="0"/>
                <a:cs typeface="Courier New" pitchFamily="49" charset="0"/>
              </a:rPr>
              <a:t>B = </a:t>
            </a:r>
            <a:r>
              <a:rPr lang="en-US" sz="2400" b="1" dirty="0">
                <a:solidFill>
                  <a:srgbClr val="0070C0"/>
                </a:solidFill>
                <a:latin typeface="+mj-lt"/>
                <a:ea typeface="Times New Roman" pitchFamily="18" charset="0"/>
                <a:cs typeface="Courier New" pitchFamily="49" charset="0"/>
              </a:rPr>
              <a:t>sorted</a:t>
            </a:r>
            <a:r>
              <a:rPr lang="en-US" sz="2400" b="1" dirty="0">
                <a:latin typeface="+mj-lt"/>
                <a:ea typeface="Times New Roman" pitchFamily="18" charset="0"/>
                <a:cs typeface="Courier New" pitchFamily="49" charset="0"/>
              </a:rPr>
              <a:t>( A</a:t>
            </a:r>
            <a:r>
              <a:rPr lang="en-US" sz="2400" b="1" dirty="0">
                <a:solidFill>
                  <a:srgbClr val="00B0F0"/>
                </a:solidFill>
                <a:latin typeface="+mj-lt"/>
                <a:ea typeface="Times New Roman" pitchFamily="18" charset="0"/>
                <a:cs typeface="Courier New" pitchFamily="49" charset="0"/>
              </a:rPr>
              <a:t> </a:t>
            </a:r>
            <a:r>
              <a:rPr lang="en-US" sz="2400" b="1" dirty="0">
                <a:latin typeface="+mj-lt"/>
                <a:ea typeface="Times New Roman" pitchFamily="18" charset="0"/>
                <a:cs typeface="Courier New" pitchFamily="49" charset="0"/>
              </a:rPr>
              <a:t>)</a:t>
            </a:r>
            <a:endParaRPr lang="ru-RU" sz="2400" b="1" dirty="0">
              <a:latin typeface="+mj-lt"/>
              <a:ea typeface="Times New Roman" pitchFamily="18" charset="0"/>
              <a:cs typeface="Courier New" pitchFamily="49" charset="0"/>
            </a:endParaRPr>
          </a:p>
        </p:txBody>
      </p:sp>
      <p:sp>
        <p:nvSpPr>
          <p:cNvPr id="7" name="AutoShape 59">
            <a:extLst>
              <a:ext uri="{FF2B5EF4-FFF2-40B4-BE49-F238E27FC236}">
                <a16:creationId xmlns:a16="http://schemas.microsoft.com/office/drawing/2014/main" id="{C7E1739F-E48C-584F-8C22-CCE5192A9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1130300"/>
            <a:ext cx="1930400" cy="841375"/>
          </a:xfrm>
          <a:prstGeom prst="wedgeRoundRectCallout">
            <a:avLst>
              <a:gd name="adj1" fmla="val -103407"/>
              <a:gd name="adj2" fmla="val -5642"/>
              <a:gd name="adj3" fmla="val 16667"/>
            </a:avLst>
          </a:prstGeom>
          <a:solidFill>
            <a:srgbClr val="E6E6FF"/>
          </a:solidFill>
          <a:ln w="12700">
            <a:noFill/>
            <a:miter lim="800000"/>
            <a:headEnd/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0000" tIns="46800" rIns="90000" bIns="46800" anchor="ctr"/>
          <a:lstStyle/>
          <a:p>
            <a:pPr algn="ctr" eaLnBrk="1" hangingPunct="1">
              <a:lnSpc>
                <a:spcPct val="80000"/>
              </a:lnSpc>
              <a:defRPr/>
            </a:pPr>
            <a:r>
              <a:rPr lang="en-US" sz="2400" i="1" dirty="0" err="1">
                <a:latin typeface="Consolas" panose="020B0609020204030204" pitchFamily="49" charset="0"/>
              </a:rPr>
              <a:t>Timsort</a:t>
            </a:r>
            <a:endParaRPr lang="az-Latn-AZ" sz="2400" i="1" dirty="0">
              <a:latin typeface="Consolas" panose="020B0609020204030204" pitchFamily="49" charset="0"/>
            </a:endParaRPr>
          </a:p>
          <a:p>
            <a:pPr algn="ctr" eaLnBrk="1" hangingPunct="1">
              <a:lnSpc>
                <a:spcPct val="80000"/>
              </a:lnSpc>
              <a:defRPr/>
            </a:pPr>
            <a:r>
              <a:rPr lang="az-Latn-AZ" sz="2400" dirty="0">
                <a:latin typeface="Consolas" panose="020B0609020204030204" pitchFamily="49" charset="0"/>
              </a:rPr>
              <a:t>alqoritmi</a:t>
            </a:r>
            <a:endParaRPr lang="ru-RU" sz="2000" dirty="0">
              <a:latin typeface="Consolas" panose="020B0609020204030204" pitchFamily="49" charset="0"/>
            </a:endParaRPr>
          </a:p>
        </p:txBody>
      </p:sp>
      <p:sp>
        <p:nvSpPr>
          <p:cNvPr id="71684" name="Прямоугольник 4"/>
          <p:cNvSpPr>
            <a:spLocks noChangeArrowheads="1"/>
          </p:cNvSpPr>
          <p:nvPr/>
        </p:nvSpPr>
        <p:spPr bwMode="auto">
          <a:xfrm>
            <a:off x="382588" y="803275"/>
            <a:ext cx="32432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az-Latn-AZ" altLang="ru-RU" sz="2400" b="1">
                <a:solidFill>
                  <a:srgbClr val="333399"/>
                </a:solidFill>
                <a:latin typeface="Consolas" panose="020B0609020204030204" pitchFamily="49" charset="0"/>
              </a:rPr>
              <a:t>A</a:t>
            </a:r>
            <a:r>
              <a:rPr lang="en-US" altLang="ru-RU" sz="2400" b="1">
                <a:solidFill>
                  <a:srgbClr val="333399"/>
                </a:solidFill>
                <a:latin typeface="Consolas" panose="020B0609020204030204" pitchFamily="49" charset="0"/>
              </a:rPr>
              <a:t>rtan sıraya görə:</a:t>
            </a:r>
            <a:endParaRPr lang="ru-RU" altLang="ru-RU" sz="2400">
              <a:solidFill>
                <a:srgbClr val="333399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C3E46B15-B306-6347-A7C1-759CFBBB5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50" y="2273300"/>
            <a:ext cx="7885113" cy="461963"/>
          </a:xfrm>
          <a:prstGeom prst="rect">
            <a:avLst/>
          </a:prstGeom>
          <a:solidFill>
            <a:schemeClr val="accent5"/>
          </a:solidFill>
          <a:ln w="12700" cap="flat" cmpd="sng">
            <a:noFill/>
            <a:prstDash val="solid"/>
            <a:miter lim="800000"/>
            <a:headEnd type="none" w="med" len="med"/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indent="90488">
              <a:defRPr/>
            </a:pPr>
            <a:r>
              <a:rPr lang="en-US" sz="2400" b="1" dirty="0">
                <a:latin typeface="+mj-lt"/>
                <a:ea typeface="Times New Roman" pitchFamily="18" charset="0"/>
                <a:cs typeface="Courier New" pitchFamily="49" charset="0"/>
              </a:rPr>
              <a:t>B = </a:t>
            </a:r>
            <a:r>
              <a:rPr lang="en-US" sz="2400" b="1" dirty="0">
                <a:solidFill>
                  <a:srgbClr val="0070C0"/>
                </a:solidFill>
                <a:latin typeface="+mj-lt"/>
                <a:ea typeface="Times New Roman" pitchFamily="18" charset="0"/>
                <a:cs typeface="Courier New" pitchFamily="49" charset="0"/>
              </a:rPr>
              <a:t>sorted</a:t>
            </a:r>
            <a:r>
              <a:rPr lang="en-US" sz="2400" b="1" dirty="0">
                <a:latin typeface="+mj-lt"/>
                <a:ea typeface="Times New Roman" pitchFamily="18" charset="0"/>
                <a:cs typeface="Courier New" pitchFamily="49" charset="0"/>
              </a:rPr>
              <a:t>( A, reverse = 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Times New Roman" pitchFamily="18" charset="0"/>
                <a:cs typeface="Courier New" pitchFamily="49" charset="0"/>
              </a:rPr>
              <a:t>True</a:t>
            </a:r>
            <a:r>
              <a:rPr lang="en-US" sz="2400" b="1" dirty="0">
                <a:solidFill>
                  <a:srgbClr val="00B0F0"/>
                </a:solidFill>
                <a:latin typeface="+mj-lt"/>
                <a:ea typeface="Times New Roman" pitchFamily="18" charset="0"/>
                <a:cs typeface="Courier New" pitchFamily="49" charset="0"/>
              </a:rPr>
              <a:t> </a:t>
            </a:r>
            <a:r>
              <a:rPr lang="en-US" sz="2400" b="1" dirty="0">
                <a:latin typeface="+mj-lt"/>
                <a:ea typeface="Times New Roman" pitchFamily="18" charset="0"/>
                <a:cs typeface="Courier New" pitchFamily="49" charset="0"/>
              </a:rPr>
              <a:t>)</a:t>
            </a:r>
            <a:endParaRPr lang="ru-RU" sz="2400" b="1" dirty="0">
              <a:latin typeface="+mj-lt"/>
              <a:ea typeface="Times New Roman" pitchFamily="18" charset="0"/>
              <a:cs typeface="Courier New" pitchFamily="49" charset="0"/>
            </a:endParaRPr>
          </a:p>
        </p:txBody>
      </p:sp>
      <p:sp>
        <p:nvSpPr>
          <p:cNvPr id="10" name="Прямоугольник 4"/>
          <p:cNvSpPr>
            <a:spLocks noChangeArrowheads="1"/>
          </p:cNvSpPr>
          <p:nvPr/>
        </p:nvSpPr>
        <p:spPr bwMode="auto">
          <a:xfrm>
            <a:off x="382588" y="1804988"/>
            <a:ext cx="3413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400" b="1">
                <a:solidFill>
                  <a:srgbClr val="333399"/>
                </a:solidFill>
                <a:latin typeface="Consolas" panose="020B0609020204030204" pitchFamily="49" charset="0"/>
              </a:rPr>
              <a:t>Azalan s</a:t>
            </a:r>
            <a:r>
              <a:rPr lang="az-Latn-AZ" altLang="ru-RU" sz="2400" b="1">
                <a:solidFill>
                  <a:srgbClr val="333399"/>
                </a:solidFill>
                <a:latin typeface="Consolas" panose="020B0609020204030204" pitchFamily="49" charset="0"/>
              </a:rPr>
              <a:t>ıraya görə</a:t>
            </a:r>
            <a:r>
              <a:rPr lang="en-US" altLang="ru-RU" sz="2400" b="1">
                <a:solidFill>
                  <a:srgbClr val="333399"/>
                </a:solidFill>
                <a:latin typeface="Consolas" panose="020B0609020204030204" pitchFamily="49" charset="0"/>
              </a:rPr>
              <a:t>:</a:t>
            </a:r>
            <a:endParaRPr lang="ru-RU" altLang="ru-RU" sz="2400">
              <a:solidFill>
                <a:srgbClr val="333399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80B5736-FDC0-874E-AD6F-ADDD308EC8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1200" y="2286000"/>
            <a:ext cx="2584450" cy="460375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ru-RU" sz="2400" b="1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  <a:cs typeface="Courier New" panose="02070309020205020404" pitchFamily="49" charset="0"/>
              </a:rPr>
              <a:t>reverse = </a:t>
            </a:r>
            <a:r>
              <a:rPr lang="en-US" altLang="ru-RU" sz="2400" b="1" dirty="0">
                <a:solidFill>
                  <a:srgbClr val="0000FF"/>
                </a:solidFill>
                <a:latin typeface="+mj-lt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en-US" altLang="ru-RU" sz="2400" b="1" dirty="0">
                <a:solidFill>
                  <a:srgbClr val="00B0F0"/>
                </a:solidFill>
                <a:latin typeface="+mj-lt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endParaRPr lang="ru-RU" altLang="ru-RU" sz="1800" b="1" dirty="0">
              <a:solidFill>
                <a:schemeClr val="tx1"/>
              </a:solidFill>
              <a:latin typeface="+mj-lt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12" name="Прямоугольник 4"/>
          <p:cNvSpPr>
            <a:spLocks noChangeArrowheads="1"/>
          </p:cNvSpPr>
          <p:nvPr/>
        </p:nvSpPr>
        <p:spPr bwMode="auto">
          <a:xfrm>
            <a:off x="382588" y="2863850"/>
            <a:ext cx="39227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400" b="1">
                <a:solidFill>
                  <a:srgbClr val="333399"/>
                </a:solidFill>
                <a:latin typeface="Consolas" panose="020B0609020204030204" pitchFamily="49" charset="0"/>
              </a:rPr>
              <a:t>Ax</a:t>
            </a:r>
            <a:r>
              <a:rPr lang="az-Latn-AZ" altLang="ru-RU" sz="2400" b="1">
                <a:solidFill>
                  <a:srgbClr val="333399"/>
                </a:solidFill>
                <a:latin typeface="Consolas" panose="020B0609020204030204" pitchFamily="49" charset="0"/>
              </a:rPr>
              <a:t>ırıncı rəqəmə görə</a:t>
            </a:r>
            <a:r>
              <a:rPr lang="ru-RU" altLang="ru-RU" sz="24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ru-RU" altLang="ru-RU" sz="2400">
                <a:solidFill>
                  <a:srgbClr val="333399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8E0AFDD5-E8EF-774C-826E-EF87CF0B5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50" y="3362325"/>
            <a:ext cx="7750175" cy="1200150"/>
          </a:xfrm>
          <a:prstGeom prst="rect">
            <a:avLst/>
          </a:prstGeom>
          <a:solidFill>
            <a:schemeClr val="accent5"/>
          </a:solidFill>
          <a:ln w="12700" cap="flat" cmpd="sng">
            <a:noFill/>
            <a:prstDash val="solid"/>
            <a:miter lim="800000"/>
            <a:headEnd type="none" w="med" len="med"/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>
            <a:lvl1pPr marL="179388" indent="-9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defRPr/>
            </a:pPr>
            <a:r>
              <a:rPr lang="ru-RU" sz="2400" b="1" dirty="0">
                <a:solidFill>
                  <a:srgbClr val="0000F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def</a:t>
            </a:r>
            <a:r>
              <a:rPr lang="ru-RU" sz="2400" b="1" dirty="0">
                <a:latin typeface="Consolas" panose="020B0609020204030204" pitchFamily="49" charset="0"/>
                <a:cs typeface="Times New Roman" panose="02020603050405020304" pitchFamily="18" charset="0"/>
              </a:rPr>
              <a:t> lastDigit ( n ):</a:t>
            </a:r>
          </a:p>
          <a:p>
            <a:pPr algn="just" eaLnBrk="1" hangingPunct="1">
              <a:defRPr/>
            </a:pPr>
            <a:r>
              <a:rPr lang="ru-RU" sz="2400" b="1" dirty="0">
                <a:latin typeface="Consolas" panose="020B0609020204030204" pitchFamily="49" charset="0"/>
                <a:cs typeface="Times New Roman" panose="02020603050405020304" pitchFamily="18" charset="0"/>
              </a:rPr>
              <a:t>  </a:t>
            </a:r>
            <a:r>
              <a:rPr lang="ru-RU" sz="2400" b="1" dirty="0">
                <a:solidFill>
                  <a:srgbClr val="0000F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return</a:t>
            </a:r>
            <a:r>
              <a:rPr lang="ru-RU" sz="2400" b="1" dirty="0">
                <a:latin typeface="Consolas" panose="020B0609020204030204" pitchFamily="49" charset="0"/>
                <a:cs typeface="Times New Roman" panose="02020603050405020304" pitchFamily="18" charset="0"/>
              </a:rPr>
              <a:t> n</a:t>
            </a:r>
            <a:r>
              <a:rPr lang="ru-RU" sz="2400" b="1" dirty="0">
                <a:latin typeface="Consolas" panose="020B0609020204030204" pitchFamily="49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ru-RU" sz="2400" b="1" dirty="0">
                <a:latin typeface="Consolas" panose="020B0609020204030204" pitchFamily="49" charset="0"/>
                <a:cs typeface="Times New Roman" panose="02020603050405020304" pitchFamily="18" charset="0"/>
              </a:rPr>
              <a:t>% </a:t>
            </a:r>
            <a:r>
              <a:rPr lang="ru-RU" sz="2400" b="1" dirty="0">
                <a:solidFill>
                  <a:srgbClr val="00B0F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10</a:t>
            </a:r>
            <a:endParaRPr lang="ru-RU" sz="2400" b="1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sz="2400" b="1" dirty="0">
                <a:latin typeface="Consolas" panose="020B0609020204030204" pitchFamily="49" charset="0"/>
                <a:cs typeface="Times New Roman" panose="02020603050405020304" pitchFamily="18" charset="0"/>
              </a:rPr>
              <a:t>B = 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sorted</a:t>
            </a:r>
            <a:r>
              <a:rPr lang="en-US" sz="2400" b="1" dirty="0">
                <a:latin typeface="Consolas" panose="020B0609020204030204" pitchFamily="49" charset="0"/>
                <a:cs typeface="Times New Roman" panose="02020603050405020304" pitchFamily="18" charset="0"/>
              </a:rPr>
              <a:t>( A, key = </a:t>
            </a:r>
            <a:r>
              <a:rPr lang="en-US" sz="2400" b="1" dirty="0" err="1">
                <a:latin typeface="Consolas" panose="020B0609020204030204" pitchFamily="49" charset="0"/>
                <a:cs typeface="Times New Roman" panose="02020603050405020304" pitchFamily="18" charset="0"/>
              </a:rPr>
              <a:t>lastDigit</a:t>
            </a:r>
            <a:r>
              <a:rPr lang="en-US" sz="2400" b="1" dirty="0">
                <a:solidFill>
                  <a:srgbClr val="00B0F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Consolas" panose="020B0609020204030204" pitchFamily="49" charset="0"/>
                <a:cs typeface="Times New Roman" panose="02020603050405020304" pitchFamily="18" charset="0"/>
              </a:rPr>
              <a:t>)</a:t>
            </a:r>
            <a:endParaRPr lang="ru-RU" sz="2400" b="1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>
            <a:spLocks noChangeArrowheads="1"/>
          </p:cNvSpPr>
          <p:nvPr/>
        </p:nvSpPr>
        <p:spPr bwMode="auto">
          <a:xfrm>
            <a:off x="3265488" y="4084638"/>
            <a:ext cx="2744787" cy="461962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400" b="1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key = </a:t>
            </a:r>
            <a:r>
              <a:rPr lang="en-US" altLang="ru-RU" sz="2400" b="1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lastDigit</a:t>
            </a:r>
            <a:r>
              <a:rPr lang="en-US" altLang="ru-RU" sz="2400" b="1" dirty="0">
                <a:solidFill>
                  <a:srgbClr val="00B0F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endParaRPr lang="ru-RU" altLang="ru-RU" sz="1800" b="1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4"/>
          <p:cNvSpPr>
            <a:spLocks noChangeArrowheads="1"/>
          </p:cNvSpPr>
          <p:nvPr/>
        </p:nvSpPr>
        <p:spPr bwMode="auto">
          <a:xfrm>
            <a:off x="382588" y="4562475"/>
            <a:ext cx="307327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az-Latn-AZ" altLang="ru-RU" sz="2400" b="1" dirty="0">
                <a:solidFill>
                  <a:srgbClr val="333399"/>
                </a:solidFill>
                <a:latin typeface="Consolas" panose="020B0609020204030204" pitchFamily="49" charset="0"/>
              </a:rPr>
              <a:t>Alternativ həll</a:t>
            </a:r>
            <a:r>
              <a:rPr lang="ru-RU" alt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ru-RU" altLang="ru-RU" sz="2400" dirty="0">
                <a:solidFill>
                  <a:srgbClr val="333399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D3924774-EDF7-BF4C-A29C-BB7B42212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50" y="5030788"/>
            <a:ext cx="7750175" cy="461962"/>
          </a:xfrm>
          <a:prstGeom prst="rect">
            <a:avLst/>
          </a:prstGeom>
          <a:solidFill>
            <a:schemeClr val="accent5"/>
          </a:solidFill>
          <a:ln w="12700" cap="flat" cmpd="sng">
            <a:noFill/>
            <a:prstDash val="solid"/>
            <a:miter lim="800000"/>
            <a:headEnd type="none" w="med" len="med"/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indent="90488">
              <a:defRPr/>
            </a:pPr>
            <a:r>
              <a:rPr lang="en-US" sz="2400" b="1" dirty="0">
                <a:latin typeface="+mj-lt"/>
                <a:ea typeface="Times New Roman" pitchFamily="18" charset="0"/>
                <a:cs typeface="Courier New" pitchFamily="49" charset="0"/>
              </a:rPr>
              <a:t>B = </a:t>
            </a:r>
            <a:r>
              <a:rPr lang="en-US" sz="2400" b="1" dirty="0">
                <a:solidFill>
                  <a:srgbClr val="0070C0"/>
                </a:solidFill>
                <a:latin typeface="+mj-lt"/>
                <a:ea typeface="Times New Roman" pitchFamily="18" charset="0"/>
                <a:cs typeface="Courier New" pitchFamily="49" charset="0"/>
              </a:rPr>
              <a:t>sorted</a:t>
            </a:r>
            <a:r>
              <a:rPr lang="en-US" sz="2400" b="1" dirty="0">
                <a:latin typeface="+mj-lt"/>
                <a:ea typeface="Times New Roman" pitchFamily="18" charset="0"/>
                <a:cs typeface="Courier New" pitchFamily="49" charset="0"/>
              </a:rPr>
              <a:t>( A, </a:t>
            </a:r>
            <a:r>
              <a:rPr lang="en-US" sz="2400" b="1" dirty="0">
                <a:latin typeface="+mj-lt"/>
                <a:ea typeface="Times New Roman"/>
                <a:cs typeface="Courier New" pitchFamily="49" charset="0"/>
              </a:rPr>
              <a:t>key = </a:t>
            </a:r>
            <a:r>
              <a:rPr lang="en-US" sz="2400" b="1" dirty="0">
                <a:solidFill>
                  <a:srgbClr val="000099"/>
                </a:solidFill>
                <a:latin typeface="+mj-lt"/>
                <a:ea typeface="Times New Roman"/>
                <a:cs typeface="Courier New" pitchFamily="49" charset="0"/>
              </a:rPr>
              <a:t>lambda</a:t>
            </a:r>
            <a:r>
              <a:rPr lang="en-US" sz="2400" b="1" dirty="0">
                <a:latin typeface="+mj-lt"/>
                <a:ea typeface="Times New Roman"/>
                <a:cs typeface="Courier New" pitchFamily="49" charset="0"/>
              </a:rPr>
              <a:t> x: x % </a:t>
            </a:r>
            <a:r>
              <a:rPr lang="en-US" sz="2400" b="1" dirty="0">
                <a:solidFill>
                  <a:srgbClr val="00B0F0"/>
                </a:solidFill>
                <a:latin typeface="+mj-lt"/>
                <a:ea typeface="Times New Roman"/>
                <a:cs typeface="Courier New" pitchFamily="49" charset="0"/>
              </a:rPr>
              <a:t>10</a:t>
            </a:r>
            <a:r>
              <a:rPr lang="en-US" sz="2400" b="1" dirty="0">
                <a:latin typeface="+mj-lt"/>
                <a:ea typeface="Times New Roman"/>
                <a:cs typeface="Times New Roman"/>
              </a:rPr>
              <a:t> </a:t>
            </a:r>
            <a:r>
              <a:rPr lang="en-US" sz="2400" b="1" dirty="0">
                <a:solidFill>
                  <a:srgbClr val="00B0F0"/>
                </a:solidFill>
                <a:latin typeface="+mj-lt"/>
                <a:ea typeface="Times New Roman" pitchFamily="18" charset="0"/>
                <a:cs typeface="Courier New" pitchFamily="49" charset="0"/>
              </a:rPr>
              <a:t> </a:t>
            </a:r>
            <a:r>
              <a:rPr lang="en-US" sz="2400" b="1" dirty="0">
                <a:latin typeface="+mj-lt"/>
                <a:ea typeface="Times New Roman" pitchFamily="18" charset="0"/>
                <a:cs typeface="Courier New" pitchFamily="49" charset="0"/>
              </a:rPr>
              <a:t>)</a:t>
            </a:r>
            <a:endParaRPr lang="ru-RU" sz="2400" b="1" dirty="0">
              <a:latin typeface="+mj-lt"/>
              <a:ea typeface="Times New Roman" pitchFamily="18" charset="0"/>
              <a:cs typeface="Courier New" pitchFamily="49" charset="0"/>
            </a:endParaRPr>
          </a:p>
        </p:txBody>
      </p:sp>
      <p:sp>
        <p:nvSpPr>
          <p:cNvPr id="17" name="Прямоугольник 16"/>
          <p:cNvSpPr>
            <a:spLocks noChangeArrowheads="1"/>
          </p:cNvSpPr>
          <p:nvPr/>
        </p:nvSpPr>
        <p:spPr bwMode="auto">
          <a:xfrm>
            <a:off x="4354513" y="5037138"/>
            <a:ext cx="2898775" cy="461962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400" b="1" dirty="0">
                <a:solidFill>
                  <a:srgbClr val="000099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lambda</a:t>
            </a:r>
            <a:r>
              <a:rPr lang="en-US" altLang="ru-RU" sz="240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x: x % </a:t>
            </a:r>
            <a:r>
              <a:rPr lang="en-US" altLang="ru-RU" sz="2400" dirty="0">
                <a:solidFill>
                  <a:srgbClr val="00B0F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10</a:t>
            </a:r>
            <a:endParaRPr lang="ru-RU" altLang="ru-RU" sz="1800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18" name="AutoShape 59">
            <a:extLst>
              <a:ext uri="{FF2B5EF4-FFF2-40B4-BE49-F238E27FC236}">
                <a16:creationId xmlns:a16="http://schemas.microsoft.com/office/drawing/2014/main" id="{2EE9259D-E752-6043-8EC0-F9D7DB52F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438" y="5634038"/>
            <a:ext cx="3762375" cy="849312"/>
          </a:xfrm>
          <a:prstGeom prst="wedgeRoundRectCallout">
            <a:avLst>
              <a:gd name="adj1" fmla="val 67160"/>
              <a:gd name="adj2" fmla="val -74391"/>
              <a:gd name="adj3" fmla="val 16667"/>
            </a:avLst>
          </a:prstGeom>
          <a:solidFill>
            <a:srgbClr val="E6E6FF"/>
          </a:solidFill>
          <a:ln w="12700">
            <a:noFill/>
            <a:miter lim="800000"/>
            <a:headEnd/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0000" tIns="46800" rIns="90000" bIns="46800" anchor="ctr"/>
          <a:lstStyle/>
          <a:p>
            <a:pPr algn="ctr" eaLnBrk="1" hangingPunct="1">
              <a:lnSpc>
                <a:spcPct val="80000"/>
              </a:lnSpc>
              <a:defRPr/>
            </a:pPr>
            <a:r>
              <a:rPr lang="ru-RU" sz="2400" dirty="0">
                <a:latin typeface="Consolas" panose="020B0609020204030204" pitchFamily="49" charset="0"/>
              </a:rPr>
              <a:t>«</a:t>
            </a:r>
            <a:r>
              <a:rPr lang="az-Latn-AZ" sz="2400" dirty="0">
                <a:latin typeface="Consolas" panose="020B0609020204030204" pitchFamily="49" charset="0"/>
              </a:rPr>
              <a:t>lambda</a:t>
            </a:r>
            <a:r>
              <a:rPr lang="ru-RU" sz="2400" dirty="0">
                <a:latin typeface="Consolas" panose="020B0609020204030204" pitchFamily="49" charset="0"/>
              </a:rPr>
              <a:t>»-</a:t>
            </a:r>
            <a:r>
              <a:rPr lang="az-Latn-AZ" sz="2400" dirty="0">
                <a:latin typeface="Consolas" panose="020B0609020204030204" pitchFamily="49" charset="0"/>
              </a:rPr>
              <a:t>funksiyası</a:t>
            </a:r>
            <a:endParaRPr lang="ru-RU" sz="2400" dirty="0">
              <a:latin typeface="Consolas" panose="020B0609020204030204" pitchFamily="49" charset="0"/>
            </a:endParaRPr>
          </a:p>
          <a:p>
            <a:pPr algn="ctr" eaLnBrk="1" hangingPunct="1">
              <a:lnSpc>
                <a:spcPct val="80000"/>
              </a:lnSpc>
              <a:defRPr/>
            </a:pPr>
            <a:r>
              <a:rPr lang="ru-RU" sz="2400" dirty="0">
                <a:latin typeface="Consolas" panose="020B0609020204030204" pitchFamily="49" charset="0"/>
              </a:rPr>
              <a:t>(</a:t>
            </a:r>
            <a:r>
              <a:rPr lang="az-Latn-AZ" sz="2400" dirty="0">
                <a:latin typeface="Consolas" panose="020B0609020204030204" pitchFamily="49" charset="0"/>
              </a:rPr>
              <a:t>adsız funksiya</a:t>
            </a:r>
            <a:r>
              <a:rPr lang="ru-RU" sz="2400" dirty="0">
                <a:latin typeface="Consolas" panose="020B0609020204030204" pitchFamily="49" charset="0"/>
              </a:rPr>
              <a:t>)</a:t>
            </a:r>
            <a:endParaRPr lang="ru-RU" sz="2000" i="1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animBg="1"/>
      <p:bldP spid="10" grpId="0"/>
      <p:bldP spid="11" grpId="0" animBg="1"/>
      <p:bldP spid="12" grpId="0"/>
      <p:bldP spid="13" grpId="0" build="p" animBg="1"/>
      <p:bldP spid="14" grpId="0" animBg="1"/>
      <p:bldP spid="15" grpId="0"/>
      <p:bldP spid="16" grpId="0" build="p" animBg="1"/>
      <p:bldP spid="17" grpId="0" animBg="1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Заголовок 1">
            <a:extLst>
              <a:ext uri="{FF2B5EF4-FFF2-40B4-BE49-F238E27FC236}">
                <a16:creationId xmlns:a16="http://schemas.microsoft.com/office/drawing/2014/main" id="{C412C440-6264-3C4B-9D07-21120D57E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301625"/>
            <a:ext cx="8375650" cy="471488"/>
          </a:xfrm>
        </p:spPr>
        <p:txBody>
          <a:bodyPr/>
          <a:lstStyle/>
          <a:p>
            <a:r>
              <a:rPr lang="az-Latn-AZ" altLang="ru-RU">
                <a:latin typeface="Consolas" panose="020B0609020204030204" pitchFamily="49" charset="0"/>
              </a:rPr>
              <a:t>Pythonda çeşidləmə </a:t>
            </a:r>
            <a:r>
              <a:rPr lang="ru-RU" altLang="ru-RU"/>
              <a:t>–</a:t>
            </a:r>
            <a:r>
              <a:rPr lang="az-Latn-AZ" altLang="ru-RU"/>
              <a:t>   </a:t>
            </a:r>
            <a:r>
              <a:rPr lang="az-Latn-AZ" altLang="ru-RU">
                <a:latin typeface="Consolas" panose="020B0609020204030204" pitchFamily="49" charset="0"/>
              </a:rPr>
              <a:t>yerində</a:t>
            </a:r>
            <a:endParaRPr lang="ru-RU" altLang="ru-RU">
              <a:latin typeface="Consolas" panose="020B0609020204030204" pitchFamily="49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6B55635-B03E-5D4B-BA84-C2EF4A04E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50" y="1300163"/>
            <a:ext cx="4078288" cy="461962"/>
          </a:xfrm>
          <a:prstGeom prst="rect">
            <a:avLst/>
          </a:prstGeom>
          <a:solidFill>
            <a:schemeClr val="accent5"/>
          </a:solidFill>
          <a:ln w="12700" cap="flat" cmpd="sng">
            <a:noFill/>
            <a:prstDash val="solid"/>
            <a:miter lim="800000"/>
            <a:headEnd type="none" w="med" len="med"/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indent="90488">
              <a:defRPr/>
            </a:pPr>
            <a:r>
              <a:rPr lang="en-US" sz="2400" b="1" dirty="0" err="1">
                <a:latin typeface="Consolas" panose="020B0609020204030204" pitchFamily="49" charset="0"/>
                <a:ea typeface="Times New Roman" pitchFamily="18" charset="0"/>
                <a:cs typeface="Consolas" panose="020B0609020204030204" pitchFamily="49" charset="0"/>
              </a:rPr>
              <a:t>A.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ea typeface="Times New Roman" pitchFamily="18" charset="0"/>
                <a:cs typeface="Consolas" panose="020B0609020204030204" pitchFamily="49" charset="0"/>
              </a:rPr>
              <a:t>sort</a:t>
            </a:r>
            <a:r>
              <a:rPr lang="en-US" sz="2400" b="1" dirty="0">
                <a:latin typeface="Consolas" panose="020B0609020204030204" pitchFamily="49" charset="0"/>
                <a:ea typeface="Times New Roman" pitchFamily="18" charset="0"/>
                <a:cs typeface="Consolas" panose="020B0609020204030204" pitchFamily="49" charset="0"/>
              </a:rPr>
              <a:t>()</a:t>
            </a:r>
            <a:endParaRPr lang="ru-RU" sz="2400" b="1" dirty="0">
              <a:latin typeface="Consolas" panose="020B0609020204030204" pitchFamily="49" charset="0"/>
              <a:ea typeface="Times New Roman" pitchFamily="18" charset="0"/>
              <a:cs typeface="Consolas" panose="020B0609020204030204" pitchFamily="49" charset="0"/>
            </a:endParaRPr>
          </a:p>
        </p:txBody>
      </p:sp>
      <p:sp>
        <p:nvSpPr>
          <p:cNvPr id="72707" name="Прямоугольник 4"/>
          <p:cNvSpPr>
            <a:spLocks noChangeArrowheads="1"/>
          </p:cNvSpPr>
          <p:nvPr/>
        </p:nvSpPr>
        <p:spPr bwMode="auto">
          <a:xfrm>
            <a:off x="382588" y="803275"/>
            <a:ext cx="32432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az-Latn-AZ" altLang="ru-RU" sz="2400" b="1">
                <a:solidFill>
                  <a:srgbClr val="333399"/>
                </a:solidFill>
                <a:latin typeface="Consolas" panose="020B0609020204030204" pitchFamily="49" charset="0"/>
              </a:rPr>
              <a:t>A</a:t>
            </a:r>
            <a:r>
              <a:rPr lang="en-US" altLang="ru-RU" sz="2400" b="1">
                <a:solidFill>
                  <a:srgbClr val="333399"/>
                </a:solidFill>
                <a:latin typeface="Consolas" panose="020B0609020204030204" pitchFamily="49" charset="0"/>
              </a:rPr>
              <a:t>rtan sıraya görə:</a:t>
            </a:r>
            <a:endParaRPr lang="ru-RU" altLang="ru-RU" sz="2400">
              <a:solidFill>
                <a:srgbClr val="333399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EF04D24D-8D73-C649-B9F4-B698C0B59A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50" y="2301875"/>
            <a:ext cx="6089650" cy="461963"/>
          </a:xfrm>
          <a:prstGeom prst="rect">
            <a:avLst/>
          </a:prstGeom>
          <a:solidFill>
            <a:schemeClr val="accent5"/>
          </a:solidFill>
          <a:ln w="12700" cap="flat" cmpd="sng">
            <a:noFill/>
            <a:prstDash val="solid"/>
            <a:miter lim="800000"/>
            <a:headEnd type="none" w="med" len="med"/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indent="90488">
              <a:defRPr/>
            </a:pPr>
            <a:r>
              <a:rPr lang="en-US" sz="2400" b="1" dirty="0" err="1">
                <a:latin typeface="+mj-lt"/>
                <a:ea typeface="Times New Roman" pitchFamily="18" charset="0"/>
                <a:cs typeface="Courier New" pitchFamily="49" charset="0"/>
              </a:rPr>
              <a:t>A.</a:t>
            </a:r>
            <a:r>
              <a:rPr lang="en-US" sz="2400" b="1" dirty="0" err="1">
                <a:solidFill>
                  <a:srgbClr val="0070C0"/>
                </a:solidFill>
                <a:latin typeface="+mj-lt"/>
                <a:ea typeface="Times New Roman" pitchFamily="18" charset="0"/>
                <a:cs typeface="Courier New" pitchFamily="49" charset="0"/>
              </a:rPr>
              <a:t>sort</a:t>
            </a:r>
            <a:r>
              <a:rPr lang="en-US" sz="2400" b="1" dirty="0">
                <a:solidFill>
                  <a:srgbClr val="0070C0"/>
                </a:solidFill>
                <a:latin typeface="+mj-lt"/>
                <a:ea typeface="Times New Roman" pitchFamily="18" charset="0"/>
                <a:cs typeface="Courier New" pitchFamily="49" charset="0"/>
              </a:rPr>
              <a:t> </a:t>
            </a:r>
            <a:r>
              <a:rPr lang="en-US" sz="2400" b="1" dirty="0">
                <a:latin typeface="+mj-lt"/>
                <a:ea typeface="Times New Roman" pitchFamily="18" charset="0"/>
                <a:cs typeface="Courier New" pitchFamily="49" charset="0"/>
              </a:rPr>
              <a:t>( reverse = 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Times New Roman" pitchFamily="18" charset="0"/>
                <a:cs typeface="Courier New" pitchFamily="49" charset="0"/>
              </a:rPr>
              <a:t>True</a:t>
            </a:r>
            <a:r>
              <a:rPr lang="en-US" sz="2400" b="1" dirty="0">
                <a:solidFill>
                  <a:srgbClr val="00B0F0"/>
                </a:solidFill>
                <a:latin typeface="+mj-lt"/>
                <a:ea typeface="Times New Roman" pitchFamily="18" charset="0"/>
                <a:cs typeface="Courier New" pitchFamily="49" charset="0"/>
              </a:rPr>
              <a:t> </a:t>
            </a:r>
            <a:r>
              <a:rPr lang="en-US" sz="2400" b="1" dirty="0">
                <a:latin typeface="+mj-lt"/>
                <a:ea typeface="Times New Roman" pitchFamily="18" charset="0"/>
                <a:cs typeface="Courier New" pitchFamily="49" charset="0"/>
              </a:rPr>
              <a:t>)</a:t>
            </a:r>
            <a:endParaRPr lang="ru-RU" sz="2400" b="1" dirty="0">
              <a:latin typeface="+mj-lt"/>
              <a:ea typeface="Times New Roman" pitchFamily="18" charset="0"/>
              <a:cs typeface="Courier New" pitchFamily="49" charset="0"/>
            </a:endParaRPr>
          </a:p>
        </p:txBody>
      </p:sp>
      <p:sp>
        <p:nvSpPr>
          <p:cNvPr id="10" name="Прямоугольник 4"/>
          <p:cNvSpPr>
            <a:spLocks noChangeArrowheads="1"/>
          </p:cNvSpPr>
          <p:nvPr/>
        </p:nvSpPr>
        <p:spPr bwMode="auto">
          <a:xfrm>
            <a:off x="382588" y="1804988"/>
            <a:ext cx="3413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400" b="1">
                <a:solidFill>
                  <a:srgbClr val="333399"/>
                </a:solidFill>
                <a:latin typeface="Consolas" panose="020B0609020204030204" pitchFamily="49" charset="0"/>
              </a:rPr>
              <a:t>Azalan s</a:t>
            </a:r>
            <a:r>
              <a:rPr lang="az-Latn-AZ" altLang="ru-RU" sz="2400" b="1">
                <a:solidFill>
                  <a:srgbClr val="333399"/>
                </a:solidFill>
                <a:latin typeface="Consolas" panose="020B0609020204030204" pitchFamily="49" charset="0"/>
              </a:rPr>
              <a:t>ıraya görə</a:t>
            </a:r>
            <a:r>
              <a:rPr lang="en-US" altLang="ru-RU" sz="2400" b="1">
                <a:solidFill>
                  <a:srgbClr val="333399"/>
                </a:solidFill>
                <a:latin typeface="Consolas" panose="020B0609020204030204" pitchFamily="49" charset="0"/>
              </a:rPr>
              <a:t>:</a:t>
            </a:r>
            <a:endParaRPr lang="ru-RU" altLang="ru-RU" sz="2400">
              <a:solidFill>
                <a:srgbClr val="333399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7E10A0C-FD74-0340-91C2-68F01E6267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5363" y="2309813"/>
            <a:ext cx="2566987" cy="461962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ru-RU" sz="24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  <a:cs typeface="Courier New" panose="02070309020205020404" pitchFamily="49" charset="0"/>
              </a:rPr>
              <a:t>reverse = </a:t>
            </a:r>
            <a:r>
              <a:rPr lang="en-US" altLang="ru-RU" sz="2400" b="1" dirty="0">
                <a:solidFill>
                  <a:srgbClr val="0000FF"/>
                </a:solidFill>
                <a:latin typeface="+mj-lt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en-US" altLang="ru-RU" sz="2400" dirty="0">
                <a:solidFill>
                  <a:srgbClr val="00B0F0"/>
                </a:solidFill>
                <a:latin typeface="+mj-lt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endParaRPr lang="ru-RU" altLang="ru-RU" sz="1800" dirty="0">
              <a:solidFill>
                <a:schemeClr val="tx1"/>
              </a:solidFill>
              <a:latin typeface="+mj-lt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12" name="Прямоугольник 4"/>
          <p:cNvSpPr>
            <a:spLocks noChangeArrowheads="1"/>
          </p:cNvSpPr>
          <p:nvPr/>
        </p:nvSpPr>
        <p:spPr bwMode="auto">
          <a:xfrm>
            <a:off x="382588" y="2863850"/>
            <a:ext cx="39227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400" b="1">
                <a:solidFill>
                  <a:srgbClr val="333399"/>
                </a:solidFill>
                <a:latin typeface="Consolas" panose="020B0609020204030204" pitchFamily="49" charset="0"/>
              </a:rPr>
              <a:t>Ax</a:t>
            </a:r>
            <a:r>
              <a:rPr lang="az-Latn-AZ" altLang="ru-RU" sz="2400" b="1">
                <a:solidFill>
                  <a:srgbClr val="333399"/>
                </a:solidFill>
                <a:latin typeface="Consolas" panose="020B0609020204030204" pitchFamily="49" charset="0"/>
              </a:rPr>
              <a:t>ırıncı rəqəmə görə</a:t>
            </a:r>
            <a:r>
              <a:rPr lang="ru-RU" altLang="ru-RU" sz="24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ru-RU" altLang="ru-RU" sz="2400">
                <a:solidFill>
                  <a:srgbClr val="333399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23F06008-612C-5A47-990E-54A7E4367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50" y="3411538"/>
            <a:ext cx="6089650" cy="1201737"/>
          </a:xfrm>
          <a:prstGeom prst="rect">
            <a:avLst/>
          </a:prstGeom>
          <a:solidFill>
            <a:schemeClr val="accent5"/>
          </a:solidFill>
          <a:ln w="12700" cap="flat" cmpd="sng">
            <a:noFill/>
            <a:prstDash val="solid"/>
            <a:miter lim="800000"/>
            <a:headEnd type="none" w="med" len="med"/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marL="179388" indent="-92075" algn="just" eaLnBrk="1" hangingPunct="1">
              <a:spcAft>
                <a:spcPts val="0"/>
              </a:spcAft>
              <a:defRPr/>
            </a:pPr>
            <a:r>
              <a:rPr lang="ru-RU" sz="2400" b="1" dirty="0" err="1">
                <a:solidFill>
                  <a:srgbClr val="0000FF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def</a:t>
            </a:r>
            <a:r>
              <a:rPr lang="ru-RU" sz="2400" b="1" dirty="0"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 </a:t>
            </a:r>
            <a:r>
              <a:rPr lang="ru-RU" sz="2400" b="1" dirty="0" err="1"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lastDigit</a:t>
            </a:r>
            <a:r>
              <a:rPr lang="ru-RU" sz="2400" b="1" dirty="0"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 ( </a:t>
            </a:r>
            <a:r>
              <a:rPr lang="ru-RU" sz="2400" b="1" dirty="0" err="1"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n</a:t>
            </a:r>
            <a:r>
              <a:rPr lang="ru-RU" sz="2400" b="1" dirty="0"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 ):</a:t>
            </a:r>
          </a:p>
          <a:p>
            <a:pPr marL="179388" indent="-92075" algn="just" eaLnBrk="1" hangingPunct="1">
              <a:spcAft>
                <a:spcPts val="0"/>
              </a:spcAft>
              <a:defRPr/>
            </a:pPr>
            <a:r>
              <a:rPr lang="ru-RU" sz="2400" b="1" dirty="0"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  </a:t>
            </a:r>
            <a:r>
              <a:rPr lang="ru-RU" sz="2400" b="1" dirty="0" err="1">
                <a:solidFill>
                  <a:srgbClr val="0000FF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return</a:t>
            </a:r>
            <a:r>
              <a:rPr lang="ru-RU" sz="2400" b="1" dirty="0"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 </a:t>
            </a:r>
            <a:r>
              <a:rPr lang="ru-RU" sz="2400" b="1" dirty="0" err="1"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n</a:t>
            </a:r>
            <a:r>
              <a:rPr lang="ru-RU" sz="2400" b="1" dirty="0"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 % </a:t>
            </a:r>
            <a:r>
              <a:rPr lang="ru-RU" sz="2400" b="1" dirty="0">
                <a:solidFill>
                  <a:srgbClr val="00B0F0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10</a:t>
            </a:r>
            <a:endParaRPr lang="ru-RU" sz="2400" b="1" dirty="0">
              <a:latin typeface="Consolas" panose="020B0609020204030204" pitchFamily="49" charset="0"/>
              <a:ea typeface="Times New Roman"/>
              <a:cs typeface="Consolas" panose="020B0609020204030204" pitchFamily="49" charset="0"/>
            </a:endParaRPr>
          </a:p>
          <a:p>
            <a:pPr indent="90488">
              <a:defRPr/>
            </a:pPr>
            <a:r>
              <a:rPr lang="en-US" sz="2400" b="1" dirty="0" err="1">
                <a:latin typeface="Consolas" panose="020B0609020204030204" pitchFamily="49" charset="0"/>
                <a:ea typeface="Times New Roman" pitchFamily="18" charset="0"/>
                <a:cs typeface="Consolas" panose="020B0609020204030204" pitchFamily="49" charset="0"/>
              </a:rPr>
              <a:t>A.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ea typeface="Times New Roman" pitchFamily="18" charset="0"/>
                <a:cs typeface="Consolas" panose="020B0609020204030204" pitchFamily="49" charset="0"/>
              </a:rPr>
              <a:t>sort</a:t>
            </a:r>
            <a:r>
              <a:rPr lang="en-US" sz="2400" b="1" dirty="0">
                <a:latin typeface="Consolas" panose="020B0609020204030204" pitchFamily="49" charset="0"/>
                <a:ea typeface="Times New Roman" pitchFamily="18" charset="0"/>
                <a:cs typeface="Consolas" panose="020B0609020204030204" pitchFamily="49" charset="0"/>
              </a:rPr>
              <a:t> ( key = </a:t>
            </a:r>
            <a:r>
              <a:rPr lang="en-US" sz="2400" b="1" dirty="0" err="1">
                <a:latin typeface="Consolas" panose="020B0609020204030204" pitchFamily="49" charset="0"/>
                <a:ea typeface="Times New Roman" pitchFamily="18" charset="0"/>
                <a:cs typeface="Consolas" panose="020B0609020204030204" pitchFamily="49" charset="0"/>
              </a:rPr>
              <a:t>lastDigit</a:t>
            </a:r>
            <a:r>
              <a:rPr lang="en-US" sz="2400" b="1" dirty="0">
                <a:solidFill>
                  <a:srgbClr val="00B0F0"/>
                </a:solidFill>
                <a:latin typeface="Consolas" panose="020B0609020204030204" pitchFamily="49" charset="0"/>
                <a:ea typeface="Times New Roman" pitchFamily="18" charset="0"/>
                <a:cs typeface="Consolas" panose="020B0609020204030204" pitchFamily="49" charset="0"/>
              </a:rPr>
              <a:t> </a:t>
            </a:r>
            <a:r>
              <a:rPr lang="en-US" sz="2400" b="1" dirty="0">
                <a:latin typeface="Consolas" panose="020B0609020204030204" pitchFamily="49" charset="0"/>
                <a:ea typeface="Times New Roman" pitchFamily="18" charset="0"/>
                <a:cs typeface="Consolas" panose="020B0609020204030204" pitchFamily="49" charset="0"/>
              </a:rPr>
              <a:t>)</a:t>
            </a:r>
            <a:endParaRPr lang="ru-RU" sz="2400" b="1" dirty="0">
              <a:latin typeface="Consolas" panose="020B0609020204030204" pitchFamily="49" charset="0"/>
              <a:ea typeface="Times New Roman" pitchFamily="18" charset="0"/>
              <a:cs typeface="Consolas" panose="020B0609020204030204" pitchFamily="49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6119868-4237-9C42-8DA4-BF7ED006D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5363" y="4200525"/>
            <a:ext cx="2724150" cy="461963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ru-RU" sz="2400" b="1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  <a:cs typeface="Courier New" panose="02070309020205020404" pitchFamily="49" charset="0"/>
              </a:rPr>
              <a:t>key = </a:t>
            </a:r>
            <a:r>
              <a:rPr lang="en-US" altLang="ru-RU" sz="2400" b="1" dirty="0" err="1">
                <a:solidFill>
                  <a:srgbClr val="000000"/>
                </a:solidFill>
                <a:latin typeface="+mj-lt"/>
                <a:ea typeface="Times New Roman" panose="02020603050405020304" pitchFamily="18" charset="0"/>
                <a:cs typeface="Courier New" panose="02070309020205020404" pitchFamily="49" charset="0"/>
              </a:rPr>
              <a:t>lastDigit</a:t>
            </a:r>
            <a:r>
              <a:rPr lang="en-US" altLang="ru-RU" sz="2400" b="1" dirty="0">
                <a:solidFill>
                  <a:srgbClr val="00B0F0"/>
                </a:solidFill>
                <a:latin typeface="+mj-lt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endParaRPr lang="ru-RU" altLang="ru-RU" sz="1800" b="1" dirty="0">
              <a:solidFill>
                <a:schemeClr val="tx1"/>
              </a:solidFill>
              <a:latin typeface="+mj-lt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15" name="Прямоугольник 4"/>
          <p:cNvSpPr>
            <a:spLocks noChangeArrowheads="1"/>
          </p:cNvSpPr>
          <p:nvPr/>
        </p:nvSpPr>
        <p:spPr bwMode="auto">
          <a:xfrm>
            <a:off x="382588" y="4641850"/>
            <a:ext cx="307327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az-Latn-AZ" altLang="ru-RU" sz="2400" b="1" dirty="0">
                <a:solidFill>
                  <a:srgbClr val="333399"/>
                </a:solidFill>
                <a:latin typeface="Consolas" panose="020B0609020204030204" pitchFamily="49" charset="0"/>
              </a:rPr>
              <a:t>Alternativ həll</a:t>
            </a:r>
            <a:r>
              <a:rPr lang="ru-RU" alt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ru-RU" altLang="ru-RU" sz="2400" dirty="0">
                <a:solidFill>
                  <a:srgbClr val="333399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1764D277-A880-A849-BA51-DFC6344AF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50" y="5180013"/>
            <a:ext cx="6089650" cy="461962"/>
          </a:xfrm>
          <a:prstGeom prst="rect">
            <a:avLst/>
          </a:prstGeom>
          <a:solidFill>
            <a:schemeClr val="accent5"/>
          </a:solidFill>
          <a:ln w="12700" cap="flat" cmpd="sng">
            <a:noFill/>
            <a:prstDash val="solid"/>
            <a:miter lim="800000"/>
            <a:headEnd type="none" w="med" len="med"/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indent="90488">
              <a:defRPr/>
            </a:pPr>
            <a:r>
              <a:rPr lang="en-US" sz="2400" b="1" dirty="0" err="1">
                <a:latin typeface="+mj-lt"/>
                <a:ea typeface="Times New Roman" pitchFamily="18" charset="0"/>
                <a:cs typeface="Courier New" pitchFamily="49" charset="0"/>
              </a:rPr>
              <a:t>A.</a:t>
            </a:r>
            <a:r>
              <a:rPr lang="en-US" sz="2400" b="1" dirty="0" err="1">
                <a:solidFill>
                  <a:srgbClr val="0070C0"/>
                </a:solidFill>
                <a:latin typeface="+mj-lt"/>
                <a:ea typeface="Times New Roman" pitchFamily="18" charset="0"/>
                <a:cs typeface="Courier New" pitchFamily="49" charset="0"/>
              </a:rPr>
              <a:t>sort</a:t>
            </a:r>
            <a:r>
              <a:rPr lang="en-US" sz="2400" b="1" dirty="0">
                <a:latin typeface="+mj-lt"/>
                <a:ea typeface="Times New Roman" pitchFamily="18" charset="0"/>
                <a:cs typeface="Courier New" pitchFamily="49" charset="0"/>
              </a:rPr>
              <a:t>( </a:t>
            </a:r>
            <a:r>
              <a:rPr lang="en-US" sz="2400" b="1" dirty="0">
                <a:latin typeface="+mj-lt"/>
                <a:ea typeface="Times New Roman"/>
                <a:cs typeface="Courier New" pitchFamily="49" charset="0"/>
              </a:rPr>
              <a:t>key = </a:t>
            </a:r>
            <a:r>
              <a:rPr lang="en-US" sz="2400" b="1" dirty="0">
                <a:solidFill>
                  <a:srgbClr val="000099"/>
                </a:solidFill>
                <a:latin typeface="+mj-lt"/>
                <a:ea typeface="Times New Roman"/>
                <a:cs typeface="Courier New" pitchFamily="49" charset="0"/>
              </a:rPr>
              <a:t>lambda</a:t>
            </a:r>
            <a:r>
              <a:rPr lang="en-US" sz="2400" b="1" dirty="0">
                <a:latin typeface="+mj-lt"/>
                <a:ea typeface="Times New Roman"/>
                <a:cs typeface="Courier New" pitchFamily="49" charset="0"/>
              </a:rPr>
              <a:t> x: x % </a:t>
            </a:r>
            <a:r>
              <a:rPr lang="en-US" sz="2400" b="1" dirty="0">
                <a:solidFill>
                  <a:srgbClr val="00B0F0"/>
                </a:solidFill>
                <a:latin typeface="+mj-lt"/>
                <a:ea typeface="Times New Roman"/>
                <a:cs typeface="Courier New" pitchFamily="49" charset="0"/>
              </a:rPr>
              <a:t>10</a:t>
            </a:r>
            <a:r>
              <a:rPr lang="en-US" sz="2400" b="1" dirty="0">
                <a:latin typeface="+mj-lt"/>
                <a:ea typeface="Times New Roman"/>
                <a:cs typeface="Times New Roman"/>
              </a:rPr>
              <a:t> </a:t>
            </a:r>
            <a:r>
              <a:rPr lang="en-US" sz="2400" b="1" dirty="0">
                <a:solidFill>
                  <a:srgbClr val="00B0F0"/>
                </a:solidFill>
                <a:latin typeface="+mj-lt"/>
                <a:ea typeface="Times New Roman" pitchFamily="18" charset="0"/>
                <a:cs typeface="Courier New" pitchFamily="49" charset="0"/>
              </a:rPr>
              <a:t> </a:t>
            </a:r>
            <a:r>
              <a:rPr lang="en-US" sz="2400" b="1" dirty="0">
                <a:latin typeface="+mj-lt"/>
                <a:ea typeface="Times New Roman" pitchFamily="18" charset="0"/>
                <a:cs typeface="Courier New" pitchFamily="49" charset="0"/>
              </a:rPr>
              <a:t>)</a:t>
            </a:r>
            <a:endParaRPr lang="ru-RU" sz="2400" b="1" dirty="0">
              <a:latin typeface="+mj-lt"/>
              <a:ea typeface="Times New Roman" pitchFamily="18" charset="0"/>
              <a:cs typeface="Courier New" pitchFamily="49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8959E96-3AE3-B149-8722-71FD672AF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1663" y="5180013"/>
            <a:ext cx="2909887" cy="461962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ru-RU" sz="2400" dirty="0">
                <a:solidFill>
                  <a:srgbClr val="000099"/>
                </a:solidFill>
                <a:latin typeface="+mj-lt"/>
                <a:ea typeface="Times New Roman" panose="02020603050405020304" pitchFamily="18" charset="0"/>
                <a:cs typeface="Courier New" panose="02070309020205020404" pitchFamily="49" charset="0"/>
              </a:rPr>
              <a:t>lambda</a:t>
            </a:r>
            <a:r>
              <a:rPr lang="en-US" altLang="ru-RU" sz="24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  <a:cs typeface="Courier New" panose="02070309020205020404" pitchFamily="49" charset="0"/>
              </a:rPr>
              <a:t> x: x % </a:t>
            </a:r>
            <a:r>
              <a:rPr lang="en-US" altLang="ru-RU" sz="2400" dirty="0">
                <a:solidFill>
                  <a:srgbClr val="00B0F0"/>
                </a:solidFill>
                <a:latin typeface="+mj-lt"/>
                <a:ea typeface="Times New Roman" panose="02020603050405020304" pitchFamily="18" charset="0"/>
                <a:cs typeface="Courier New" panose="02070309020205020404" pitchFamily="49" charset="0"/>
              </a:rPr>
              <a:t>10</a:t>
            </a:r>
            <a:endParaRPr lang="ru-RU" altLang="ru-RU" sz="1800" dirty="0">
              <a:solidFill>
                <a:schemeClr val="tx1"/>
              </a:solidFill>
              <a:latin typeface="+mj-lt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animBg="1"/>
      <p:bldP spid="10" grpId="0"/>
      <p:bldP spid="11" grpId="0" animBg="1"/>
      <p:bldP spid="12" grpId="0"/>
      <p:bldP spid="13" grpId="0" build="p" animBg="1"/>
      <p:bldP spid="14" grpId="0" animBg="1"/>
      <p:bldP spid="15" grpId="0"/>
      <p:bldP spid="16" grpId="0" build="p" animBg="1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564FC2D8-6A9D-3E4D-9719-79E2B10FF80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00038" y="1760538"/>
            <a:ext cx="8653462" cy="1487487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3C8C93"/>
                </a:solidFill>
                <a:latin typeface="Consolas" panose="020B0609020204030204" pitchFamily="49" charset="0"/>
              </a:rPr>
              <a:t>Python dilində proqramlaşdırma</a:t>
            </a:r>
            <a:endParaRPr lang="ru-RU" altLang="en-US" sz="6000">
              <a:solidFill>
                <a:srgbClr val="CECEEF"/>
              </a:solidFill>
            </a:endParaRPr>
          </a:p>
        </p:txBody>
      </p:sp>
      <p:sp>
        <p:nvSpPr>
          <p:cNvPr id="76803" name="Rectangle 4">
            <a:extLst>
              <a:ext uri="{FF2B5EF4-FFF2-40B4-BE49-F238E27FC236}">
                <a16:creationId xmlns:a16="http://schemas.microsoft.com/office/drawing/2014/main" id="{D089C631-1FF3-A946-8759-BA0265085BF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89063" y="3248025"/>
            <a:ext cx="6473825" cy="1381125"/>
          </a:xfrm>
        </p:spPr>
        <p:txBody>
          <a:bodyPr/>
          <a:lstStyle/>
          <a:p>
            <a:pPr marL="1257300" indent="-1257300" eaLnBrk="1" hangingPunct="1">
              <a:lnSpc>
                <a:spcPct val="90000"/>
              </a:lnSpc>
            </a:pPr>
            <a:r>
              <a:rPr lang="az-Latn-AZ" altLang="en-US" b="1">
                <a:solidFill>
                  <a:srgbClr val="000000"/>
                </a:solidFill>
                <a:latin typeface="Consolas" panose="020B0609020204030204" pitchFamily="49" charset="0"/>
              </a:rPr>
              <a:t>Mövzu 11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ru-RU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az-Latn-AZ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Massivdə axtarış</a:t>
            </a:r>
            <a:endParaRPr lang="ru-RU" alt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Заголовок 4">
            <a:extLst>
              <a:ext uri="{FF2B5EF4-FFF2-40B4-BE49-F238E27FC236}">
                <a16:creationId xmlns:a16="http://schemas.microsoft.com/office/drawing/2014/main" id="{DAA121E8-9328-3B4B-8DB0-7690C5A8E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301625"/>
            <a:ext cx="8375650" cy="471488"/>
          </a:xfrm>
        </p:spPr>
        <p:txBody>
          <a:bodyPr/>
          <a:lstStyle/>
          <a:p>
            <a:r>
              <a:rPr lang="en-US" altLang="ru-RU" b="1" dirty="0" err="1">
                <a:latin typeface="Consolas" panose="020B0609020204030204" pitchFamily="49" charset="0"/>
              </a:rPr>
              <a:t>Binar</a:t>
            </a:r>
            <a:r>
              <a:rPr lang="en-US" altLang="ru-RU" b="1" dirty="0">
                <a:latin typeface="Consolas" panose="020B0609020204030204" pitchFamily="49" charset="0"/>
              </a:rPr>
              <a:t> </a:t>
            </a:r>
            <a:r>
              <a:rPr lang="en-US" altLang="ru-RU" b="1" dirty="0" err="1">
                <a:latin typeface="Consolas" panose="020B0609020204030204" pitchFamily="49" charset="0"/>
              </a:rPr>
              <a:t>axtarışı</a:t>
            </a:r>
            <a:r>
              <a:rPr lang="en-US" altLang="ru-RU" b="1" dirty="0">
                <a:latin typeface="Consolas" panose="020B0609020204030204" pitchFamily="49" charset="0"/>
              </a:rPr>
              <a:t> (</a:t>
            </a:r>
            <a:r>
              <a:rPr lang="az-Latn-AZ" altLang="ru-RU" b="1" dirty="0">
                <a:latin typeface="Consolas" panose="020B0609020204030204" pitchFamily="49" charset="0"/>
              </a:rPr>
              <a:t>Binary search</a:t>
            </a:r>
            <a:r>
              <a:rPr lang="en-US" altLang="ru-RU" b="1" dirty="0">
                <a:latin typeface="Consolas" panose="020B0609020204030204" pitchFamily="49" charset="0"/>
              </a:rPr>
              <a:t>)</a:t>
            </a:r>
            <a:endParaRPr lang="ru-RU" altLang="ru-RU" b="1" dirty="0">
              <a:latin typeface="Consolas" panose="020B0609020204030204" pitchFamily="49" charset="0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317500" y="1281113"/>
            <a:ext cx="4064000" cy="4524375"/>
          </a:xfrm>
          <a:custGeom>
            <a:avLst/>
            <a:gdLst>
              <a:gd name="T0" fmla="*/ 2147483646 w 2560"/>
              <a:gd name="T1" fmla="*/ 2147483646 h 2850"/>
              <a:gd name="T2" fmla="*/ 2147483646 w 2560"/>
              <a:gd name="T3" fmla="*/ 2147483646 h 2850"/>
              <a:gd name="T4" fmla="*/ 2147483646 w 2560"/>
              <a:gd name="T5" fmla="*/ 2147483646 h 2850"/>
              <a:gd name="T6" fmla="*/ 2147483646 w 2560"/>
              <a:gd name="T7" fmla="*/ 2147483646 h 2850"/>
              <a:gd name="T8" fmla="*/ 2147483646 w 2560"/>
              <a:gd name="T9" fmla="*/ 2147483646 h 2850"/>
              <a:gd name="T10" fmla="*/ 2147483646 w 2560"/>
              <a:gd name="T11" fmla="*/ 2147483646 h 2850"/>
              <a:gd name="T12" fmla="*/ 2147483646 w 2560"/>
              <a:gd name="T13" fmla="*/ 2147483646 h 2850"/>
              <a:gd name="T14" fmla="*/ 2147483646 w 2560"/>
              <a:gd name="T15" fmla="*/ 2147483646 h 2850"/>
              <a:gd name="T16" fmla="*/ 2147483646 w 2560"/>
              <a:gd name="T17" fmla="*/ 2147483646 h 2850"/>
              <a:gd name="T18" fmla="*/ 2147483646 w 2560"/>
              <a:gd name="T19" fmla="*/ 2147483646 h 2850"/>
              <a:gd name="T20" fmla="*/ 2147483646 w 2560"/>
              <a:gd name="T21" fmla="*/ 2147483646 h 2850"/>
              <a:gd name="T22" fmla="*/ 2147483646 w 2560"/>
              <a:gd name="T23" fmla="*/ 2147483646 h 2850"/>
              <a:gd name="T24" fmla="*/ 2147483646 w 2560"/>
              <a:gd name="T25" fmla="*/ 2147483646 h 2850"/>
              <a:gd name="T26" fmla="*/ 2147483646 w 2560"/>
              <a:gd name="T27" fmla="*/ 2147483646 h 2850"/>
              <a:gd name="T28" fmla="*/ 2147483646 w 2560"/>
              <a:gd name="T29" fmla="*/ 2147483646 h 2850"/>
              <a:gd name="T30" fmla="*/ 2147483646 w 2560"/>
              <a:gd name="T31" fmla="*/ 2147483646 h 2850"/>
              <a:gd name="T32" fmla="*/ 2147483646 w 2560"/>
              <a:gd name="T33" fmla="*/ 2147483646 h 2850"/>
              <a:gd name="T34" fmla="*/ 2147483646 w 2560"/>
              <a:gd name="T35" fmla="*/ 2147483646 h 2850"/>
              <a:gd name="T36" fmla="*/ 0 w 2560"/>
              <a:gd name="T37" fmla="*/ 2147483646 h 2850"/>
              <a:gd name="T38" fmla="*/ 2147483646 w 2560"/>
              <a:gd name="T39" fmla="*/ 2147483646 h 2850"/>
              <a:gd name="T40" fmla="*/ 2147483646 w 2560"/>
              <a:gd name="T41" fmla="*/ 2147483646 h 2850"/>
              <a:gd name="T42" fmla="*/ 2147483646 w 2560"/>
              <a:gd name="T43" fmla="*/ 2147483646 h 2850"/>
              <a:gd name="T44" fmla="*/ 2147483646 w 2560"/>
              <a:gd name="T45" fmla="*/ 2147483646 h 2850"/>
              <a:gd name="T46" fmla="*/ 2147483646 w 2560"/>
              <a:gd name="T47" fmla="*/ 2147483646 h 2850"/>
              <a:gd name="T48" fmla="*/ 2147483646 w 2560"/>
              <a:gd name="T49" fmla="*/ 2147483646 h 2850"/>
              <a:gd name="T50" fmla="*/ 2147483646 w 2560"/>
              <a:gd name="T51" fmla="*/ 2147483646 h 2850"/>
              <a:gd name="T52" fmla="*/ 2147483646 w 2560"/>
              <a:gd name="T53" fmla="*/ 2147483646 h 2850"/>
              <a:gd name="T54" fmla="*/ 2147483646 w 2560"/>
              <a:gd name="T55" fmla="*/ 2147483646 h 2850"/>
              <a:gd name="T56" fmla="*/ 2147483646 w 2560"/>
              <a:gd name="T57" fmla="*/ 2147483646 h 2850"/>
              <a:gd name="T58" fmla="*/ 2147483646 w 2560"/>
              <a:gd name="T59" fmla="*/ 2147483646 h 2850"/>
              <a:gd name="T60" fmla="*/ 2147483646 w 2560"/>
              <a:gd name="T61" fmla="*/ 2147483646 h 2850"/>
              <a:gd name="T62" fmla="*/ 2147483646 w 2560"/>
              <a:gd name="T63" fmla="*/ 2147483646 h 2850"/>
              <a:gd name="T64" fmla="*/ 2147483646 w 2560"/>
              <a:gd name="T65" fmla="*/ 2147483646 h 2850"/>
              <a:gd name="T66" fmla="*/ 2147483646 w 2560"/>
              <a:gd name="T67" fmla="*/ 2147483646 h 2850"/>
              <a:gd name="T68" fmla="*/ 2147483646 w 2560"/>
              <a:gd name="T69" fmla="*/ 2147483646 h 2850"/>
              <a:gd name="T70" fmla="*/ 2147483646 w 2560"/>
              <a:gd name="T71" fmla="*/ 2147483646 h 2850"/>
              <a:gd name="T72" fmla="*/ 2147483646 w 2560"/>
              <a:gd name="T73" fmla="*/ 2147483646 h 2850"/>
              <a:gd name="T74" fmla="*/ 2147483646 w 2560"/>
              <a:gd name="T75" fmla="*/ 2147483646 h 2850"/>
              <a:gd name="T76" fmla="*/ 2147483646 w 2560"/>
              <a:gd name="T77" fmla="*/ 2147483646 h 2850"/>
              <a:gd name="T78" fmla="*/ 2147483646 w 2560"/>
              <a:gd name="T79" fmla="*/ 2147483646 h 2850"/>
              <a:gd name="T80" fmla="*/ 2147483646 w 2560"/>
              <a:gd name="T81" fmla="*/ 2147483646 h 2850"/>
              <a:gd name="T82" fmla="*/ 2147483646 w 2560"/>
              <a:gd name="T83" fmla="*/ 2147483646 h 2850"/>
              <a:gd name="T84" fmla="*/ 2147483646 w 2560"/>
              <a:gd name="T85" fmla="*/ 2147483646 h 2850"/>
              <a:gd name="T86" fmla="*/ 2147483646 w 2560"/>
              <a:gd name="T87" fmla="*/ 2147483646 h 2850"/>
              <a:gd name="T88" fmla="*/ 2147483646 w 2560"/>
              <a:gd name="T89" fmla="*/ 2147483646 h 2850"/>
              <a:gd name="T90" fmla="*/ 2147483646 w 2560"/>
              <a:gd name="T91" fmla="*/ 2147483646 h 2850"/>
              <a:gd name="T92" fmla="*/ 2147483646 w 2560"/>
              <a:gd name="T93" fmla="*/ 2147483646 h 2850"/>
              <a:gd name="T94" fmla="*/ 2147483646 w 2560"/>
              <a:gd name="T95" fmla="*/ 2147483646 h 2850"/>
              <a:gd name="T96" fmla="*/ 2147483646 w 2560"/>
              <a:gd name="T97" fmla="*/ 2147483646 h 2850"/>
              <a:gd name="T98" fmla="*/ 2147483646 w 2560"/>
              <a:gd name="T99" fmla="*/ 2147483646 h 2850"/>
              <a:gd name="T100" fmla="*/ 2147483646 w 2560"/>
              <a:gd name="T101" fmla="*/ 2147483646 h 2850"/>
              <a:gd name="T102" fmla="*/ 2147483646 w 2560"/>
              <a:gd name="T103" fmla="*/ 2147483646 h 2850"/>
              <a:gd name="T104" fmla="*/ 2147483646 w 2560"/>
              <a:gd name="T105" fmla="*/ 2147483646 h 2850"/>
              <a:gd name="T106" fmla="*/ 2147483646 w 2560"/>
              <a:gd name="T107" fmla="*/ 2147483646 h 285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2560"/>
              <a:gd name="T163" fmla="*/ 0 h 2850"/>
              <a:gd name="T164" fmla="*/ 2560 w 2560"/>
              <a:gd name="T165" fmla="*/ 2850 h 2850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2560" h="2850">
                <a:moveTo>
                  <a:pt x="1346" y="2850"/>
                </a:moveTo>
                <a:lnTo>
                  <a:pt x="1286" y="2808"/>
                </a:lnTo>
                <a:lnTo>
                  <a:pt x="1310" y="2742"/>
                </a:lnTo>
                <a:lnTo>
                  <a:pt x="1252" y="2666"/>
                </a:lnTo>
                <a:lnTo>
                  <a:pt x="1180" y="2590"/>
                </a:lnTo>
                <a:lnTo>
                  <a:pt x="1140" y="2474"/>
                </a:lnTo>
                <a:lnTo>
                  <a:pt x="1100" y="2350"/>
                </a:lnTo>
                <a:lnTo>
                  <a:pt x="1026" y="2255"/>
                </a:lnTo>
                <a:lnTo>
                  <a:pt x="982" y="2202"/>
                </a:lnTo>
                <a:lnTo>
                  <a:pt x="988" y="2112"/>
                </a:lnTo>
                <a:lnTo>
                  <a:pt x="996" y="2016"/>
                </a:lnTo>
                <a:lnTo>
                  <a:pt x="1062" y="1942"/>
                </a:lnTo>
                <a:lnTo>
                  <a:pt x="1020" y="1890"/>
                </a:lnTo>
                <a:lnTo>
                  <a:pt x="1026" y="1802"/>
                </a:lnTo>
                <a:lnTo>
                  <a:pt x="974" y="1694"/>
                </a:lnTo>
                <a:lnTo>
                  <a:pt x="910" y="1618"/>
                </a:lnTo>
                <a:lnTo>
                  <a:pt x="840" y="1522"/>
                </a:lnTo>
                <a:lnTo>
                  <a:pt x="872" y="1430"/>
                </a:lnTo>
                <a:lnTo>
                  <a:pt x="895" y="1322"/>
                </a:lnTo>
                <a:lnTo>
                  <a:pt x="834" y="1254"/>
                </a:lnTo>
                <a:lnTo>
                  <a:pt x="790" y="1284"/>
                </a:lnTo>
                <a:lnTo>
                  <a:pt x="716" y="1288"/>
                </a:lnTo>
                <a:lnTo>
                  <a:pt x="690" y="1213"/>
                </a:lnTo>
                <a:lnTo>
                  <a:pt x="607" y="1199"/>
                </a:lnTo>
                <a:lnTo>
                  <a:pt x="491" y="1233"/>
                </a:lnTo>
                <a:lnTo>
                  <a:pt x="457" y="1267"/>
                </a:lnTo>
                <a:lnTo>
                  <a:pt x="347" y="1233"/>
                </a:lnTo>
                <a:lnTo>
                  <a:pt x="278" y="1276"/>
                </a:lnTo>
                <a:lnTo>
                  <a:pt x="214" y="1274"/>
                </a:lnTo>
                <a:lnTo>
                  <a:pt x="160" y="1212"/>
                </a:lnTo>
                <a:lnTo>
                  <a:pt x="127" y="1171"/>
                </a:lnTo>
                <a:lnTo>
                  <a:pt x="86" y="1166"/>
                </a:lnTo>
                <a:lnTo>
                  <a:pt x="86" y="1117"/>
                </a:lnTo>
                <a:lnTo>
                  <a:pt x="70" y="1046"/>
                </a:lnTo>
                <a:lnTo>
                  <a:pt x="40" y="1028"/>
                </a:lnTo>
                <a:lnTo>
                  <a:pt x="22" y="968"/>
                </a:lnTo>
                <a:lnTo>
                  <a:pt x="0" y="940"/>
                </a:lnTo>
                <a:lnTo>
                  <a:pt x="0" y="846"/>
                </a:lnTo>
                <a:lnTo>
                  <a:pt x="59" y="753"/>
                </a:lnTo>
                <a:cubicBezTo>
                  <a:pt x="81" y="667"/>
                  <a:pt x="79" y="669"/>
                  <a:pt x="79" y="561"/>
                </a:cubicBezTo>
                <a:lnTo>
                  <a:pt x="169" y="431"/>
                </a:lnTo>
                <a:lnTo>
                  <a:pt x="258" y="321"/>
                </a:lnTo>
                <a:lnTo>
                  <a:pt x="338" y="306"/>
                </a:lnTo>
                <a:lnTo>
                  <a:pt x="380" y="248"/>
                </a:lnTo>
                <a:lnTo>
                  <a:pt x="422" y="170"/>
                </a:lnTo>
                <a:lnTo>
                  <a:pt x="492" y="126"/>
                </a:lnTo>
                <a:lnTo>
                  <a:pt x="562" y="56"/>
                </a:lnTo>
                <a:lnTo>
                  <a:pt x="664" y="88"/>
                </a:lnTo>
                <a:lnTo>
                  <a:pt x="822" y="26"/>
                </a:lnTo>
                <a:lnTo>
                  <a:pt x="1026" y="26"/>
                </a:lnTo>
                <a:lnTo>
                  <a:pt x="1066" y="0"/>
                </a:lnTo>
                <a:lnTo>
                  <a:pt x="1088" y="54"/>
                </a:lnTo>
                <a:lnTo>
                  <a:pt x="1042" y="116"/>
                </a:lnTo>
                <a:lnTo>
                  <a:pt x="1072" y="154"/>
                </a:lnTo>
                <a:lnTo>
                  <a:pt x="1183" y="184"/>
                </a:lnTo>
                <a:lnTo>
                  <a:pt x="1196" y="226"/>
                </a:lnTo>
                <a:lnTo>
                  <a:pt x="1266" y="239"/>
                </a:lnTo>
                <a:lnTo>
                  <a:pt x="1322" y="258"/>
                </a:lnTo>
                <a:lnTo>
                  <a:pt x="1358" y="240"/>
                </a:lnTo>
                <a:lnTo>
                  <a:pt x="1354" y="176"/>
                </a:lnTo>
                <a:lnTo>
                  <a:pt x="1428" y="154"/>
                </a:lnTo>
                <a:lnTo>
                  <a:pt x="1526" y="200"/>
                </a:lnTo>
                <a:lnTo>
                  <a:pt x="1634" y="230"/>
                </a:lnTo>
                <a:lnTo>
                  <a:pt x="1759" y="232"/>
                </a:lnTo>
                <a:lnTo>
                  <a:pt x="1897" y="225"/>
                </a:lnTo>
                <a:lnTo>
                  <a:pt x="1876" y="314"/>
                </a:lnTo>
                <a:lnTo>
                  <a:pt x="1856" y="350"/>
                </a:lnTo>
                <a:lnTo>
                  <a:pt x="1855" y="397"/>
                </a:lnTo>
                <a:lnTo>
                  <a:pt x="1920" y="514"/>
                </a:lnTo>
                <a:lnTo>
                  <a:pt x="1979" y="582"/>
                </a:lnTo>
                <a:lnTo>
                  <a:pt x="1986" y="660"/>
                </a:lnTo>
                <a:lnTo>
                  <a:pt x="2027" y="712"/>
                </a:lnTo>
                <a:lnTo>
                  <a:pt x="2090" y="796"/>
                </a:lnTo>
                <a:lnTo>
                  <a:pt x="2143" y="863"/>
                </a:lnTo>
                <a:lnTo>
                  <a:pt x="2171" y="890"/>
                </a:lnTo>
                <a:lnTo>
                  <a:pt x="2233" y="952"/>
                </a:lnTo>
                <a:lnTo>
                  <a:pt x="2280" y="1016"/>
                </a:lnTo>
                <a:lnTo>
                  <a:pt x="2356" y="1027"/>
                </a:lnTo>
                <a:lnTo>
                  <a:pt x="2560" y="966"/>
                </a:lnTo>
                <a:lnTo>
                  <a:pt x="2526" y="1120"/>
                </a:lnTo>
                <a:lnTo>
                  <a:pt x="2459" y="1288"/>
                </a:lnTo>
                <a:lnTo>
                  <a:pt x="2444" y="1276"/>
                </a:lnTo>
                <a:lnTo>
                  <a:pt x="2342" y="1370"/>
                </a:lnTo>
                <a:lnTo>
                  <a:pt x="2274" y="1418"/>
                </a:lnTo>
                <a:lnTo>
                  <a:pt x="2233" y="1494"/>
                </a:lnTo>
                <a:lnTo>
                  <a:pt x="2154" y="1560"/>
                </a:lnTo>
                <a:lnTo>
                  <a:pt x="2114" y="1612"/>
                </a:lnTo>
                <a:lnTo>
                  <a:pt x="2086" y="1676"/>
                </a:lnTo>
                <a:lnTo>
                  <a:pt x="2078" y="1718"/>
                </a:lnTo>
                <a:lnTo>
                  <a:pt x="2108" y="1796"/>
                </a:lnTo>
                <a:lnTo>
                  <a:pt x="2114" y="1872"/>
                </a:lnTo>
                <a:lnTo>
                  <a:pt x="2152" y="1920"/>
                </a:lnTo>
                <a:lnTo>
                  <a:pt x="2130" y="2016"/>
                </a:lnTo>
                <a:lnTo>
                  <a:pt x="2137" y="2104"/>
                </a:lnTo>
                <a:cubicBezTo>
                  <a:pt x="2105" y="2127"/>
                  <a:pt x="2075" y="2153"/>
                  <a:pt x="2041" y="2173"/>
                </a:cubicBezTo>
                <a:cubicBezTo>
                  <a:pt x="2033" y="2178"/>
                  <a:pt x="2021" y="2174"/>
                  <a:pt x="2013" y="2179"/>
                </a:cubicBezTo>
                <a:cubicBezTo>
                  <a:pt x="1997" y="2188"/>
                  <a:pt x="1979" y="2221"/>
                  <a:pt x="1979" y="2221"/>
                </a:cubicBezTo>
                <a:lnTo>
                  <a:pt x="1902" y="2288"/>
                </a:lnTo>
                <a:lnTo>
                  <a:pt x="1945" y="2406"/>
                </a:lnTo>
                <a:lnTo>
                  <a:pt x="1924" y="2461"/>
                </a:lnTo>
                <a:lnTo>
                  <a:pt x="1812" y="2512"/>
                </a:lnTo>
                <a:lnTo>
                  <a:pt x="1818" y="2584"/>
                </a:lnTo>
                <a:lnTo>
                  <a:pt x="1754" y="2654"/>
                </a:lnTo>
                <a:lnTo>
                  <a:pt x="1694" y="2732"/>
                </a:lnTo>
                <a:lnTo>
                  <a:pt x="1596" y="2812"/>
                </a:lnTo>
                <a:lnTo>
                  <a:pt x="1478" y="2810"/>
                </a:lnTo>
                <a:lnTo>
                  <a:pt x="1430" y="2834"/>
                </a:lnTo>
                <a:lnTo>
                  <a:pt x="1346" y="2850"/>
                </a:lnTo>
                <a:close/>
              </a:path>
            </a:pathLst>
          </a:custGeom>
          <a:solidFill>
            <a:srgbClr val="FFFF99"/>
          </a:solidFill>
          <a:ln w="12700">
            <a:solidFill>
              <a:schemeClr val="tx1"/>
            </a:solidFill>
            <a:round/>
            <a:headEnd/>
            <a:tailEnd type="triangle" w="lg" len="lg"/>
          </a:ln>
        </p:spPr>
        <p:txBody>
          <a:bodyPr wrap="none" lIns="90000" tIns="46800" rIns="90000" bIns="46800" anchor="ctr"/>
          <a:lstStyle/>
          <a:p>
            <a:endParaRPr lang="en-US"/>
          </a:p>
        </p:txBody>
      </p:sp>
      <p:pic>
        <p:nvPicPr>
          <p:cNvPr id="7" name="Picture 5" descr="Лев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3" y="2303463"/>
            <a:ext cx="954087" cy="66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reeform 46"/>
          <p:cNvSpPr>
            <a:spLocks/>
          </p:cNvSpPr>
          <p:nvPr/>
        </p:nvSpPr>
        <p:spPr bwMode="auto">
          <a:xfrm>
            <a:off x="1568450" y="2619375"/>
            <a:ext cx="3049588" cy="3452813"/>
          </a:xfrm>
          <a:custGeom>
            <a:avLst/>
            <a:gdLst>
              <a:gd name="T0" fmla="*/ 2147483646 w 1910"/>
              <a:gd name="T1" fmla="*/ 2147483646 h 2110"/>
              <a:gd name="T2" fmla="*/ 2147483646 w 1910"/>
              <a:gd name="T3" fmla="*/ 0 h 2110"/>
              <a:gd name="T4" fmla="*/ 2147483646 w 1910"/>
              <a:gd name="T5" fmla="*/ 2147483646 h 2110"/>
              <a:gd name="T6" fmla="*/ 2147483646 w 1910"/>
              <a:gd name="T7" fmla="*/ 2147483646 h 2110"/>
              <a:gd name="T8" fmla="*/ 0 w 1910"/>
              <a:gd name="T9" fmla="*/ 2147483646 h 2110"/>
              <a:gd name="T10" fmla="*/ 2147483646 w 1910"/>
              <a:gd name="T11" fmla="*/ 2147483646 h 211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10"/>
              <a:gd name="T19" fmla="*/ 0 h 2110"/>
              <a:gd name="T20" fmla="*/ 1910 w 1910"/>
              <a:gd name="T21" fmla="*/ 2110 h 211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10" h="2110">
                <a:moveTo>
                  <a:pt x="11" y="840"/>
                </a:moveTo>
                <a:lnTo>
                  <a:pt x="1404" y="0"/>
                </a:lnTo>
                <a:lnTo>
                  <a:pt x="1910" y="59"/>
                </a:lnTo>
                <a:lnTo>
                  <a:pt x="1804" y="2039"/>
                </a:lnTo>
                <a:lnTo>
                  <a:pt x="0" y="2110"/>
                </a:lnTo>
                <a:lnTo>
                  <a:pt x="11" y="840"/>
                </a:lnTo>
                <a:close/>
              </a:path>
            </a:pathLst>
          </a:custGeom>
          <a:solidFill>
            <a:schemeClr val="bg1">
              <a:alpha val="8196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9" name="Freeform 48"/>
          <p:cNvSpPr>
            <a:spLocks/>
          </p:cNvSpPr>
          <p:nvPr/>
        </p:nvSpPr>
        <p:spPr bwMode="auto">
          <a:xfrm>
            <a:off x="793750" y="985838"/>
            <a:ext cx="3367088" cy="2205037"/>
          </a:xfrm>
          <a:custGeom>
            <a:avLst/>
            <a:gdLst>
              <a:gd name="T0" fmla="*/ 0 w 2121"/>
              <a:gd name="T1" fmla="*/ 2147483646 h 1389"/>
              <a:gd name="T2" fmla="*/ 2147483646 w 2121"/>
              <a:gd name="T3" fmla="*/ 2147483646 h 1389"/>
              <a:gd name="T4" fmla="*/ 2147483646 w 2121"/>
              <a:gd name="T5" fmla="*/ 2147483646 h 1389"/>
              <a:gd name="T6" fmla="*/ 2147483646 w 2121"/>
              <a:gd name="T7" fmla="*/ 2147483646 h 1389"/>
              <a:gd name="T8" fmla="*/ 2147483646 w 2121"/>
              <a:gd name="T9" fmla="*/ 2147483646 h 1389"/>
              <a:gd name="T10" fmla="*/ 2147483646 w 2121"/>
              <a:gd name="T11" fmla="*/ 0 h 1389"/>
              <a:gd name="T12" fmla="*/ 0 w 2121"/>
              <a:gd name="T13" fmla="*/ 2147483646 h 1389"/>
              <a:gd name="T14" fmla="*/ 0 w 2121"/>
              <a:gd name="T15" fmla="*/ 2147483646 h 138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121"/>
              <a:gd name="T25" fmla="*/ 0 h 1389"/>
              <a:gd name="T26" fmla="*/ 2121 w 2121"/>
              <a:gd name="T27" fmla="*/ 1389 h 138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21" h="1389">
                <a:moveTo>
                  <a:pt x="0" y="466"/>
                </a:moveTo>
                <a:lnTo>
                  <a:pt x="1581" y="1389"/>
                </a:lnTo>
                <a:lnTo>
                  <a:pt x="2121" y="982"/>
                </a:lnTo>
                <a:lnTo>
                  <a:pt x="1869" y="582"/>
                </a:lnTo>
                <a:lnTo>
                  <a:pt x="1534" y="112"/>
                </a:lnTo>
                <a:lnTo>
                  <a:pt x="699" y="0"/>
                </a:lnTo>
                <a:lnTo>
                  <a:pt x="0" y="6"/>
                </a:lnTo>
                <a:lnTo>
                  <a:pt x="0" y="466"/>
                </a:lnTo>
                <a:close/>
              </a:path>
            </a:pathLst>
          </a:custGeom>
          <a:solidFill>
            <a:schemeClr val="bg1">
              <a:alpha val="8196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 flipH="1">
            <a:off x="668338" y="1414463"/>
            <a:ext cx="2492375" cy="1651000"/>
            <a:chOff x="1483" y="1317"/>
            <a:chExt cx="1570" cy="1040"/>
          </a:xfrm>
        </p:grpSpPr>
        <p:sp>
          <p:nvSpPr>
            <p:cNvPr id="77964" name="Rectangle 33"/>
            <p:cNvSpPr>
              <a:spLocks noChangeArrowheads="1"/>
            </p:cNvSpPr>
            <p:nvPr/>
          </p:nvSpPr>
          <p:spPr bwMode="auto">
            <a:xfrm>
              <a:off x="2123" y="1685"/>
              <a:ext cx="41" cy="437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 type="none" w="lg" len="lg"/>
            </a:ln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rgbClr val="3C8C93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ru-RU" altLang="ru-RU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65" name="Rectangle 34"/>
            <p:cNvSpPr>
              <a:spLocks noChangeArrowheads="1"/>
            </p:cNvSpPr>
            <p:nvPr/>
          </p:nvSpPr>
          <p:spPr bwMode="auto">
            <a:xfrm>
              <a:off x="2541" y="1438"/>
              <a:ext cx="41" cy="437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 type="none" w="lg" len="lg"/>
            </a:ln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rgbClr val="3C8C93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ru-RU" altLang="ru-RU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66" name="Rectangle 35"/>
            <p:cNvSpPr>
              <a:spLocks noChangeArrowheads="1"/>
            </p:cNvSpPr>
            <p:nvPr/>
          </p:nvSpPr>
          <p:spPr bwMode="auto">
            <a:xfrm>
              <a:off x="2436" y="1499"/>
              <a:ext cx="41" cy="437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 type="none" w="lg" len="lg"/>
            </a:ln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rgbClr val="3C8C93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ru-RU" altLang="ru-RU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67" name="Rectangle 36"/>
            <p:cNvSpPr>
              <a:spLocks noChangeArrowheads="1"/>
            </p:cNvSpPr>
            <p:nvPr/>
          </p:nvSpPr>
          <p:spPr bwMode="auto">
            <a:xfrm>
              <a:off x="2751" y="1317"/>
              <a:ext cx="42" cy="437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 type="none" w="lg" len="lg"/>
            </a:ln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rgbClr val="3C8C93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ru-RU" altLang="ru-RU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68" name="Rectangle 37"/>
            <p:cNvSpPr>
              <a:spLocks noChangeArrowheads="1"/>
            </p:cNvSpPr>
            <p:nvPr/>
          </p:nvSpPr>
          <p:spPr bwMode="auto">
            <a:xfrm>
              <a:off x="2331" y="1558"/>
              <a:ext cx="41" cy="437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 type="none" w="lg" len="lg"/>
            </a:ln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rgbClr val="3C8C93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ru-RU" altLang="ru-RU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69" name="Rectangle 38"/>
            <p:cNvSpPr>
              <a:spLocks noChangeArrowheads="1"/>
            </p:cNvSpPr>
            <p:nvPr/>
          </p:nvSpPr>
          <p:spPr bwMode="auto">
            <a:xfrm>
              <a:off x="2646" y="1375"/>
              <a:ext cx="41" cy="436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 type="none" w="lg" len="lg"/>
            </a:ln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rgbClr val="3C8C93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ru-RU" altLang="ru-RU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70" name="Rectangle 39"/>
            <p:cNvSpPr>
              <a:spLocks noChangeArrowheads="1"/>
            </p:cNvSpPr>
            <p:nvPr/>
          </p:nvSpPr>
          <p:spPr bwMode="auto">
            <a:xfrm>
              <a:off x="1912" y="1810"/>
              <a:ext cx="41" cy="436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 type="none" w="lg" len="lg"/>
            </a:ln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rgbClr val="3C8C93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ru-RU" altLang="ru-RU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71" name="Rectangle 40"/>
            <p:cNvSpPr>
              <a:spLocks noChangeArrowheads="1"/>
            </p:cNvSpPr>
            <p:nvPr/>
          </p:nvSpPr>
          <p:spPr bwMode="auto">
            <a:xfrm>
              <a:off x="2228" y="1622"/>
              <a:ext cx="41" cy="436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 type="none" w="lg" len="lg"/>
            </a:ln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rgbClr val="3C8C93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ru-RU" altLang="ru-RU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72" name="Rectangle 41"/>
            <p:cNvSpPr>
              <a:spLocks noChangeArrowheads="1"/>
            </p:cNvSpPr>
            <p:nvPr/>
          </p:nvSpPr>
          <p:spPr bwMode="auto">
            <a:xfrm>
              <a:off x="1807" y="1866"/>
              <a:ext cx="41" cy="437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 type="none" w="lg" len="lg"/>
            </a:ln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rgbClr val="3C8C93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ru-RU" altLang="ru-RU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73" name="Rectangle 42"/>
            <p:cNvSpPr>
              <a:spLocks noChangeArrowheads="1"/>
            </p:cNvSpPr>
            <p:nvPr/>
          </p:nvSpPr>
          <p:spPr bwMode="auto">
            <a:xfrm>
              <a:off x="2017" y="1747"/>
              <a:ext cx="41" cy="437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 type="none" w="lg" len="lg"/>
            </a:ln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rgbClr val="3C8C93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ru-RU" altLang="ru-RU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74" name="Rectangle 43"/>
            <p:cNvSpPr>
              <a:spLocks noChangeArrowheads="1"/>
            </p:cNvSpPr>
            <p:nvPr/>
          </p:nvSpPr>
          <p:spPr bwMode="auto">
            <a:xfrm>
              <a:off x="1705" y="1920"/>
              <a:ext cx="41" cy="437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 type="none" w="lg" len="lg"/>
            </a:ln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rgbClr val="3C8C93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ru-RU" altLang="ru-RU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75" name="Rectangle 44" descr="Орех"/>
            <p:cNvSpPr>
              <a:spLocks noChangeArrowheads="1"/>
            </p:cNvSpPr>
            <p:nvPr/>
          </p:nvSpPr>
          <p:spPr bwMode="auto">
            <a:xfrm rot="-1920668">
              <a:off x="1483" y="1689"/>
              <a:ext cx="1570" cy="36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 type="none" w="lg" len="lg"/>
            </a:ln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rgbClr val="3C8C93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ru-RU" altLang="ru-RU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76" name="Rectangle 45" descr="Орех"/>
            <p:cNvSpPr>
              <a:spLocks noChangeArrowheads="1"/>
            </p:cNvSpPr>
            <p:nvPr/>
          </p:nvSpPr>
          <p:spPr bwMode="auto">
            <a:xfrm rot="-1920668">
              <a:off x="1518" y="1909"/>
              <a:ext cx="1532" cy="34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 type="none" w="lg" len="lg"/>
            </a:ln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rgbClr val="3C8C93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ru-RU" altLang="ru-RU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" name="Group 31"/>
          <p:cNvGrpSpPr>
            <a:grpSpLocks/>
          </p:cNvGrpSpPr>
          <p:nvPr/>
        </p:nvGrpSpPr>
        <p:grpSpPr bwMode="auto">
          <a:xfrm>
            <a:off x="1387475" y="2151063"/>
            <a:ext cx="2492375" cy="1651000"/>
            <a:chOff x="1483" y="1317"/>
            <a:chExt cx="1570" cy="1040"/>
          </a:xfrm>
        </p:grpSpPr>
        <p:sp>
          <p:nvSpPr>
            <p:cNvPr id="77951" name="Rectangle 11"/>
            <p:cNvSpPr>
              <a:spLocks noChangeArrowheads="1"/>
            </p:cNvSpPr>
            <p:nvPr/>
          </p:nvSpPr>
          <p:spPr bwMode="auto">
            <a:xfrm>
              <a:off x="2123" y="1685"/>
              <a:ext cx="41" cy="437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 type="none" w="lg" len="lg"/>
            </a:ln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rgbClr val="3C8C93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ru-RU" altLang="ru-RU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52" name="Rectangle 12"/>
            <p:cNvSpPr>
              <a:spLocks noChangeArrowheads="1"/>
            </p:cNvSpPr>
            <p:nvPr/>
          </p:nvSpPr>
          <p:spPr bwMode="auto">
            <a:xfrm>
              <a:off x="2541" y="1438"/>
              <a:ext cx="41" cy="437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 type="none" w="lg" len="lg"/>
            </a:ln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rgbClr val="3C8C93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ru-RU" altLang="ru-RU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53" name="Rectangle 16"/>
            <p:cNvSpPr>
              <a:spLocks noChangeArrowheads="1"/>
            </p:cNvSpPr>
            <p:nvPr/>
          </p:nvSpPr>
          <p:spPr bwMode="auto">
            <a:xfrm>
              <a:off x="2436" y="1499"/>
              <a:ext cx="41" cy="437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 type="none" w="lg" len="lg"/>
            </a:ln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rgbClr val="3C8C93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ru-RU" altLang="ru-RU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54" name="Rectangle 17"/>
            <p:cNvSpPr>
              <a:spLocks noChangeArrowheads="1"/>
            </p:cNvSpPr>
            <p:nvPr/>
          </p:nvSpPr>
          <p:spPr bwMode="auto">
            <a:xfrm>
              <a:off x="2751" y="1317"/>
              <a:ext cx="42" cy="437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 type="none" w="lg" len="lg"/>
            </a:ln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rgbClr val="3C8C93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ru-RU" altLang="ru-RU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55" name="Rectangle 18"/>
            <p:cNvSpPr>
              <a:spLocks noChangeArrowheads="1"/>
            </p:cNvSpPr>
            <p:nvPr/>
          </p:nvSpPr>
          <p:spPr bwMode="auto">
            <a:xfrm>
              <a:off x="2331" y="1558"/>
              <a:ext cx="41" cy="437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 type="none" w="lg" len="lg"/>
            </a:ln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rgbClr val="3C8C93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ru-RU" altLang="ru-RU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56" name="Rectangle 19"/>
            <p:cNvSpPr>
              <a:spLocks noChangeArrowheads="1"/>
            </p:cNvSpPr>
            <p:nvPr/>
          </p:nvSpPr>
          <p:spPr bwMode="auto">
            <a:xfrm>
              <a:off x="2646" y="1375"/>
              <a:ext cx="41" cy="436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 type="none" w="lg" len="lg"/>
            </a:ln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rgbClr val="3C8C93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ru-RU" altLang="ru-RU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57" name="Rectangle 20"/>
            <p:cNvSpPr>
              <a:spLocks noChangeArrowheads="1"/>
            </p:cNvSpPr>
            <p:nvPr/>
          </p:nvSpPr>
          <p:spPr bwMode="auto">
            <a:xfrm>
              <a:off x="1912" y="1810"/>
              <a:ext cx="41" cy="436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 type="none" w="lg" len="lg"/>
            </a:ln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rgbClr val="3C8C93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ru-RU" altLang="ru-RU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58" name="Rectangle 21"/>
            <p:cNvSpPr>
              <a:spLocks noChangeArrowheads="1"/>
            </p:cNvSpPr>
            <p:nvPr/>
          </p:nvSpPr>
          <p:spPr bwMode="auto">
            <a:xfrm>
              <a:off x="2228" y="1622"/>
              <a:ext cx="41" cy="436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 type="none" w="lg" len="lg"/>
            </a:ln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rgbClr val="3C8C93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ru-RU" altLang="ru-RU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59" name="Rectangle 22"/>
            <p:cNvSpPr>
              <a:spLocks noChangeArrowheads="1"/>
            </p:cNvSpPr>
            <p:nvPr/>
          </p:nvSpPr>
          <p:spPr bwMode="auto">
            <a:xfrm>
              <a:off x="1807" y="1866"/>
              <a:ext cx="41" cy="437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 type="none" w="lg" len="lg"/>
            </a:ln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rgbClr val="3C8C93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ru-RU" altLang="ru-RU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60" name="Rectangle 23"/>
            <p:cNvSpPr>
              <a:spLocks noChangeArrowheads="1"/>
            </p:cNvSpPr>
            <p:nvPr/>
          </p:nvSpPr>
          <p:spPr bwMode="auto">
            <a:xfrm>
              <a:off x="2017" y="1747"/>
              <a:ext cx="41" cy="437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 type="none" w="lg" len="lg"/>
            </a:ln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rgbClr val="3C8C93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ru-RU" altLang="ru-RU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61" name="Rectangle 30"/>
            <p:cNvSpPr>
              <a:spLocks noChangeArrowheads="1"/>
            </p:cNvSpPr>
            <p:nvPr/>
          </p:nvSpPr>
          <p:spPr bwMode="auto">
            <a:xfrm>
              <a:off x="1705" y="1920"/>
              <a:ext cx="41" cy="437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 type="none" w="lg" len="lg"/>
            </a:ln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rgbClr val="3C8C93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ru-RU" altLang="ru-RU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62" name="Rectangle 24" descr="Орех"/>
            <p:cNvSpPr>
              <a:spLocks noChangeArrowheads="1"/>
            </p:cNvSpPr>
            <p:nvPr/>
          </p:nvSpPr>
          <p:spPr bwMode="auto">
            <a:xfrm rot="-1920668">
              <a:off x="1483" y="1689"/>
              <a:ext cx="1570" cy="36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 type="none" w="lg" len="lg"/>
            </a:ln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rgbClr val="3C8C93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ru-RU" altLang="ru-RU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63" name="Rectangle 28" descr="Орех"/>
            <p:cNvSpPr>
              <a:spLocks noChangeArrowheads="1"/>
            </p:cNvSpPr>
            <p:nvPr/>
          </p:nvSpPr>
          <p:spPr bwMode="auto">
            <a:xfrm rot="-1920668">
              <a:off x="1518" y="1909"/>
              <a:ext cx="1532" cy="34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 type="none" w="lg" len="lg"/>
            </a:ln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rgbClr val="3C8C93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ru-RU" altLang="ru-RU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aphicFrame>
        <p:nvGraphicFramePr>
          <p:cNvPr id="38" name="Group 198">
            <a:extLst>
              <a:ext uri="{FF2B5EF4-FFF2-40B4-BE49-F238E27FC236}">
                <a16:creationId xmlns:a16="http://schemas.microsoft.com/office/drawing/2014/main" id="{BC206422-5C92-694B-8527-0BCCDA2C25F3}"/>
              </a:ext>
            </a:extLst>
          </p:cNvPr>
          <p:cNvGraphicFramePr>
            <a:graphicFrameLocks noGrp="1"/>
          </p:cNvGraphicFramePr>
          <p:nvPr/>
        </p:nvGraphicFramePr>
        <p:xfrm>
          <a:off x="5302250" y="939800"/>
          <a:ext cx="639763" cy="5399088"/>
        </p:xfrm>
        <a:graphic>
          <a:graphicData uri="http://schemas.openxmlformats.org/drawingml/2006/table">
            <a:tbl>
              <a:tblPr/>
              <a:tblGrid>
                <a:gridCol w="639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74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4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4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4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4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4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74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74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74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74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74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74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74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374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16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39" name="Rectangle 102">
            <a:extLst>
              <a:ext uri="{FF2B5EF4-FFF2-40B4-BE49-F238E27FC236}">
                <a16:creationId xmlns:a16="http://schemas.microsoft.com/office/drawing/2014/main" id="{020B077F-60F1-FE49-BCF2-B50242BFB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4125" y="989013"/>
            <a:ext cx="1017588" cy="381000"/>
          </a:xfrm>
          <a:prstGeom prst="rect">
            <a:avLst/>
          </a:prstGeom>
          <a:solidFill>
            <a:srgbClr val="0000FF"/>
          </a:solidFill>
          <a:ln w="12700">
            <a:noFill/>
            <a:miter lim="800000"/>
            <a:headEnd/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0000" tIns="46800" rIns="90000" bIns="46800" anchor="ctr"/>
          <a:lstStyle/>
          <a:p>
            <a:pPr algn="ctr" eaLnBrk="1" hangingPunct="1">
              <a:defRPr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X = 7</a:t>
            </a:r>
            <a:endParaRPr lang="ru-RU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0" name="Rectangle 106">
            <a:extLst>
              <a:ext uri="{FF2B5EF4-FFF2-40B4-BE49-F238E27FC236}">
                <a16:creationId xmlns:a16="http://schemas.microsoft.com/office/drawing/2014/main" id="{64F992F6-0C8C-884A-9106-03F1C2243E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4038" y="3267075"/>
            <a:ext cx="81121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1800" b="1">
                <a:solidFill>
                  <a:schemeClr val="tx1"/>
                </a:solidFill>
                <a:latin typeface="Consolas" panose="020B0609020204030204" pitchFamily="49" charset="0"/>
              </a:rPr>
              <a:t>X &lt; 8</a:t>
            </a:r>
            <a:endParaRPr lang="ru-RU" altLang="ru-RU" sz="18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AutoShape 107"/>
          <p:cNvSpPr>
            <a:spLocks noChangeArrowheads="1"/>
          </p:cNvSpPr>
          <p:nvPr/>
        </p:nvSpPr>
        <p:spPr bwMode="auto">
          <a:xfrm>
            <a:off x="4598988" y="2808288"/>
            <a:ext cx="298450" cy="392112"/>
          </a:xfrm>
          <a:prstGeom prst="upArrow">
            <a:avLst>
              <a:gd name="adj1" fmla="val 50000"/>
              <a:gd name="adj2" fmla="val 32846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Rectangle 108"/>
          <p:cNvSpPr>
            <a:spLocks noChangeArrowheads="1"/>
          </p:cNvSpPr>
          <p:nvPr/>
        </p:nvSpPr>
        <p:spPr bwMode="auto">
          <a:xfrm>
            <a:off x="5243513" y="3255963"/>
            <a:ext cx="773112" cy="401637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  <a:miter lim="800000"/>
            <a:headEnd/>
            <a:tailEnd type="none" w="lg" len="lg"/>
          </a:ln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18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ru-RU" altLang="ru-RU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43" name="Group 196">
            <a:extLst>
              <a:ext uri="{FF2B5EF4-FFF2-40B4-BE49-F238E27FC236}">
                <a16:creationId xmlns:a16="http://schemas.microsoft.com/office/drawing/2014/main" id="{DDF62D0D-224D-EF40-BFB7-29EA9D2D40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826500"/>
              </p:ext>
            </p:extLst>
          </p:nvPr>
        </p:nvGraphicFramePr>
        <p:xfrm>
          <a:off x="6775250" y="933450"/>
          <a:ext cx="639763" cy="5399088"/>
        </p:xfrm>
        <a:graphic>
          <a:graphicData uri="http://schemas.openxmlformats.org/drawingml/2006/table">
            <a:tbl>
              <a:tblPr/>
              <a:tblGrid>
                <a:gridCol w="639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74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4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4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4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4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4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74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74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74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74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74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74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74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374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16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44" name="Rectangle 147"/>
          <p:cNvSpPr>
            <a:spLocks noChangeArrowheads="1"/>
          </p:cNvSpPr>
          <p:nvPr/>
        </p:nvSpPr>
        <p:spPr bwMode="auto">
          <a:xfrm>
            <a:off x="6672263" y="1933575"/>
            <a:ext cx="773112" cy="401638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  <a:miter lim="800000"/>
            <a:headEnd/>
            <a:tailEnd type="none" w="lg" len="lg"/>
          </a:ln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1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ru-RU" altLang="ru-RU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Rectangle 149">
            <a:extLst>
              <a:ext uri="{FF2B5EF4-FFF2-40B4-BE49-F238E27FC236}">
                <a16:creationId xmlns:a16="http://schemas.microsoft.com/office/drawing/2014/main" id="{37FD34BF-0EBD-9B4C-A196-6EC3030E3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4550" y="2028825"/>
            <a:ext cx="81121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1800" b="1">
                <a:solidFill>
                  <a:schemeClr val="tx1"/>
                </a:solidFill>
                <a:latin typeface="Consolas" panose="020B0609020204030204" pitchFamily="49" charset="0"/>
              </a:rPr>
              <a:t>X &gt; 4</a:t>
            </a:r>
            <a:endParaRPr lang="ru-RU" altLang="ru-RU" sz="18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AutoShape 150"/>
          <p:cNvSpPr>
            <a:spLocks noChangeArrowheads="1"/>
          </p:cNvSpPr>
          <p:nvPr/>
        </p:nvSpPr>
        <p:spPr bwMode="auto">
          <a:xfrm flipV="1">
            <a:off x="6148388" y="2370138"/>
            <a:ext cx="298450" cy="392112"/>
          </a:xfrm>
          <a:prstGeom prst="upArrow">
            <a:avLst>
              <a:gd name="adj1" fmla="val 50000"/>
              <a:gd name="adj2" fmla="val 32846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47" name="Group 197">
            <a:extLst>
              <a:ext uri="{FF2B5EF4-FFF2-40B4-BE49-F238E27FC236}">
                <a16:creationId xmlns:a16="http://schemas.microsoft.com/office/drawing/2014/main" id="{836E6A7F-9E06-834F-97FD-2009F3CEFBAF}"/>
              </a:ext>
            </a:extLst>
          </p:cNvPr>
          <p:cNvGraphicFramePr>
            <a:graphicFrameLocks noGrp="1"/>
          </p:cNvGraphicFramePr>
          <p:nvPr/>
        </p:nvGraphicFramePr>
        <p:xfrm>
          <a:off x="8232775" y="931863"/>
          <a:ext cx="639763" cy="5399088"/>
        </p:xfrm>
        <a:graphic>
          <a:graphicData uri="http://schemas.openxmlformats.org/drawingml/2006/table">
            <a:tbl>
              <a:tblPr/>
              <a:tblGrid>
                <a:gridCol w="639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74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4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4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4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4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4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74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74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74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74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74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74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74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374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16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48" name="Rectangle 187"/>
          <p:cNvSpPr>
            <a:spLocks noChangeArrowheads="1"/>
          </p:cNvSpPr>
          <p:nvPr/>
        </p:nvSpPr>
        <p:spPr bwMode="auto">
          <a:xfrm>
            <a:off x="8164513" y="2576513"/>
            <a:ext cx="773112" cy="401637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  <a:miter lim="800000"/>
            <a:headEnd/>
            <a:tailEnd type="none" w="lg" len="lg"/>
          </a:ln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1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ru-RU" altLang="ru-RU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AutoShape 188"/>
          <p:cNvSpPr>
            <a:spLocks noChangeArrowheads="1"/>
          </p:cNvSpPr>
          <p:nvPr/>
        </p:nvSpPr>
        <p:spPr bwMode="auto">
          <a:xfrm flipV="1">
            <a:off x="7678738" y="2928938"/>
            <a:ext cx="298450" cy="392112"/>
          </a:xfrm>
          <a:prstGeom prst="upArrow">
            <a:avLst>
              <a:gd name="adj1" fmla="val 50000"/>
              <a:gd name="adj2" fmla="val 32846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Rectangle 190">
            <a:extLst>
              <a:ext uri="{FF2B5EF4-FFF2-40B4-BE49-F238E27FC236}">
                <a16:creationId xmlns:a16="http://schemas.microsoft.com/office/drawing/2014/main" id="{49E40A8F-CBE7-D840-8984-DDDA72A73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9338" y="2586038"/>
            <a:ext cx="81121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1800" b="1">
                <a:solidFill>
                  <a:schemeClr val="tx1"/>
                </a:solidFill>
                <a:latin typeface="Consolas" panose="020B0609020204030204" pitchFamily="49" charset="0"/>
              </a:rPr>
              <a:t>X &gt; 6</a:t>
            </a:r>
            <a:endParaRPr lang="ru-RU" altLang="ru-RU" sz="18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Rectangle 191">
            <a:extLst>
              <a:ext uri="{FF2B5EF4-FFF2-40B4-BE49-F238E27FC236}">
                <a16:creationId xmlns:a16="http://schemas.microsoft.com/office/drawing/2014/main" id="{44B7F75B-5D15-5A42-9E95-DB0BE2146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763" y="4186238"/>
            <a:ext cx="4616450" cy="2371725"/>
          </a:xfrm>
          <a:prstGeom prst="rect">
            <a:avLst/>
          </a:prstGeom>
          <a:solidFill>
            <a:srgbClr val="E6E6FF"/>
          </a:solidFill>
          <a:ln w="12700">
            <a:noFill/>
            <a:miter lim="800000"/>
            <a:headEnd/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0000" tIns="46800" rIns="90000" bIns="46800">
            <a:spAutoFit/>
          </a:bodyPr>
          <a:lstStyle/>
          <a:p>
            <a:pPr marL="342900" indent="-342900" eaLnBrk="1" hangingPunct="1">
              <a:buFontTx/>
              <a:buAutoNum type="arabicPeriod"/>
              <a:defRPr/>
            </a:pPr>
            <a:r>
              <a:rPr lang="en-GB" b="1" dirty="0">
                <a:latin typeface="+mj-lt"/>
              </a:rPr>
              <a:t>A[c]-</a:t>
            </a:r>
            <a:r>
              <a:rPr lang="en-GB" b="1" dirty="0" err="1">
                <a:latin typeface="+mj-lt"/>
              </a:rPr>
              <a:t>orta</a:t>
            </a:r>
            <a:r>
              <a:rPr lang="en-GB" b="1" dirty="0">
                <a:latin typeface="+mj-lt"/>
              </a:rPr>
              <a:t> </a:t>
            </a:r>
            <a:r>
              <a:rPr lang="en-GB" b="1" dirty="0" err="1">
                <a:latin typeface="+mj-lt"/>
              </a:rPr>
              <a:t>elementi</a:t>
            </a:r>
            <a:r>
              <a:rPr lang="en-GB" b="1" dirty="0">
                <a:latin typeface="+mj-lt"/>
              </a:rPr>
              <a:t> </a:t>
            </a:r>
            <a:r>
              <a:rPr lang="en-GB" b="1" dirty="0" err="1">
                <a:latin typeface="+mj-lt"/>
              </a:rPr>
              <a:t>seçin</a:t>
            </a:r>
            <a:r>
              <a:rPr lang="en-GB" b="1" dirty="0">
                <a:latin typeface="+mj-lt"/>
              </a:rPr>
              <a:t> </a:t>
            </a:r>
            <a:r>
              <a:rPr lang="en-GB" b="1" dirty="0" err="1">
                <a:latin typeface="+mj-lt"/>
              </a:rPr>
              <a:t>və</a:t>
            </a:r>
            <a:r>
              <a:rPr lang="en-GB" b="1" dirty="0">
                <a:latin typeface="+mj-lt"/>
              </a:rPr>
              <a:t> X </a:t>
            </a:r>
            <a:r>
              <a:rPr lang="en-GB" b="1" dirty="0" err="1">
                <a:latin typeface="+mj-lt"/>
              </a:rPr>
              <a:t>ilə</a:t>
            </a:r>
            <a:r>
              <a:rPr lang="en-GB" b="1" dirty="0">
                <a:latin typeface="+mj-lt"/>
              </a:rPr>
              <a:t> </a:t>
            </a:r>
            <a:r>
              <a:rPr lang="en-GB" b="1" dirty="0" err="1">
                <a:latin typeface="+mj-lt"/>
              </a:rPr>
              <a:t>müqayisə</a:t>
            </a:r>
            <a:r>
              <a:rPr lang="en-GB" b="1" dirty="0">
                <a:latin typeface="+mj-lt"/>
              </a:rPr>
              <a:t> </a:t>
            </a:r>
            <a:r>
              <a:rPr lang="en-GB" b="1" dirty="0" err="1">
                <a:latin typeface="+mj-lt"/>
              </a:rPr>
              <a:t>edin</a:t>
            </a:r>
            <a:r>
              <a:rPr lang="en-GB" b="1" dirty="0">
                <a:latin typeface="+mj-lt"/>
              </a:rPr>
              <a:t>.</a:t>
            </a:r>
          </a:p>
          <a:p>
            <a:pPr marL="342900" indent="-342900" eaLnBrk="1" hangingPunct="1">
              <a:buFontTx/>
              <a:buAutoNum type="arabicPeriod"/>
              <a:defRPr/>
            </a:pPr>
            <a:r>
              <a:rPr lang="en-GB" b="1" dirty="0" err="1">
                <a:latin typeface="+mj-lt"/>
              </a:rPr>
              <a:t>Əgər</a:t>
            </a:r>
            <a:r>
              <a:rPr lang="en-GB" b="1" dirty="0">
                <a:latin typeface="+mj-lt"/>
              </a:rPr>
              <a:t> X = A[c], </a:t>
            </a:r>
            <a:r>
              <a:rPr lang="en-GB" b="1" dirty="0" err="1">
                <a:latin typeface="+mj-lt"/>
              </a:rPr>
              <a:t>onda</a:t>
            </a:r>
            <a:r>
              <a:rPr lang="en-GB" b="1" dirty="0">
                <a:latin typeface="+mj-lt"/>
              </a:rPr>
              <a:t> </a:t>
            </a:r>
            <a:r>
              <a:rPr lang="en-GB" b="1" dirty="0" err="1">
                <a:latin typeface="+mj-lt"/>
              </a:rPr>
              <a:t>tapıldı</a:t>
            </a:r>
            <a:r>
              <a:rPr lang="en-GB" b="1" dirty="0">
                <a:latin typeface="+mj-lt"/>
              </a:rPr>
              <a:t> (</a:t>
            </a:r>
            <a:r>
              <a:rPr lang="en-GB" b="1" dirty="0" err="1">
                <a:latin typeface="+mj-lt"/>
              </a:rPr>
              <a:t>çıxış</a:t>
            </a:r>
            <a:r>
              <a:rPr lang="en-GB" b="1" dirty="0">
                <a:latin typeface="+mj-lt"/>
              </a:rPr>
              <a:t>).</a:t>
            </a:r>
          </a:p>
          <a:p>
            <a:pPr marL="342900" indent="-342900" eaLnBrk="1" hangingPunct="1">
              <a:buFontTx/>
              <a:buAutoNum type="arabicPeriod"/>
              <a:defRPr/>
            </a:pPr>
            <a:r>
              <a:rPr lang="en-GB" b="1" dirty="0" err="1">
                <a:latin typeface="+mj-lt"/>
              </a:rPr>
              <a:t>Əgər</a:t>
            </a:r>
            <a:r>
              <a:rPr lang="en-GB" b="1" dirty="0">
                <a:latin typeface="+mj-lt"/>
              </a:rPr>
              <a:t> X &lt; A[c], 1-ci </a:t>
            </a:r>
            <a:r>
              <a:rPr lang="en-GB" b="1" dirty="0" err="1">
                <a:latin typeface="+mj-lt"/>
              </a:rPr>
              <a:t>hissədə</a:t>
            </a:r>
            <a:r>
              <a:rPr lang="en-GB" b="1" dirty="0">
                <a:latin typeface="+mj-lt"/>
              </a:rPr>
              <a:t> </a:t>
            </a:r>
            <a:r>
              <a:rPr lang="en-GB" b="1" dirty="0" err="1">
                <a:latin typeface="+mj-lt"/>
              </a:rPr>
              <a:t>axtarışı</a:t>
            </a:r>
            <a:r>
              <a:rPr lang="en-GB" b="1" dirty="0">
                <a:latin typeface="+mj-lt"/>
              </a:rPr>
              <a:t> </a:t>
            </a:r>
            <a:r>
              <a:rPr lang="en-GB" b="1" dirty="0" err="1">
                <a:latin typeface="+mj-lt"/>
              </a:rPr>
              <a:t>davam</a:t>
            </a:r>
            <a:r>
              <a:rPr lang="en-GB" b="1" dirty="0">
                <a:latin typeface="+mj-lt"/>
              </a:rPr>
              <a:t> </a:t>
            </a:r>
            <a:r>
              <a:rPr lang="en-GB" b="1" dirty="0" err="1">
                <a:latin typeface="+mj-lt"/>
              </a:rPr>
              <a:t>edirik</a:t>
            </a:r>
            <a:r>
              <a:rPr lang="en-GB" b="1" dirty="0">
                <a:latin typeface="+mj-lt"/>
              </a:rPr>
              <a:t>.</a:t>
            </a:r>
          </a:p>
          <a:p>
            <a:pPr marL="342900" indent="-342900" eaLnBrk="1" hangingPunct="1">
              <a:buFontTx/>
              <a:buAutoNum type="arabicPeriod"/>
              <a:defRPr/>
            </a:pPr>
            <a:r>
              <a:rPr lang="en-GB" b="1" dirty="0" err="1">
                <a:latin typeface="+mj-lt"/>
              </a:rPr>
              <a:t>Əgər</a:t>
            </a:r>
            <a:r>
              <a:rPr lang="en-GB" b="1" dirty="0">
                <a:latin typeface="+mj-lt"/>
              </a:rPr>
              <a:t> X &gt; A[c], 2-ci </a:t>
            </a:r>
            <a:r>
              <a:rPr lang="en-GB" b="1" dirty="0" err="1">
                <a:latin typeface="+mj-lt"/>
              </a:rPr>
              <a:t>hissədə</a:t>
            </a:r>
            <a:r>
              <a:rPr lang="en-GB" b="1" dirty="0">
                <a:latin typeface="+mj-lt"/>
              </a:rPr>
              <a:t> </a:t>
            </a:r>
            <a:r>
              <a:rPr lang="en-GB" b="1" dirty="0" err="1">
                <a:latin typeface="+mj-lt"/>
              </a:rPr>
              <a:t>axtarışı</a:t>
            </a:r>
            <a:r>
              <a:rPr lang="en-GB" b="1" dirty="0">
                <a:latin typeface="+mj-lt"/>
              </a:rPr>
              <a:t> </a:t>
            </a:r>
            <a:r>
              <a:rPr lang="en-GB" b="1" dirty="0" err="1">
                <a:latin typeface="+mj-lt"/>
              </a:rPr>
              <a:t>davam</a:t>
            </a:r>
            <a:r>
              <a:rPr lang="en-GB" b="1" dirty="0">
                <a:latin typeface="+mj-lt"/>
              </a:rPr>
              <a:t> </a:t>
            </a:r>
            <a:r>
              <a:rPr lang="en-GB" b="1" dirty="0" err="1">
                <a:latin typeface="+mj-lt"/>
              </a:rPr>
              <a:t>edirik</a:t>
            </a:r>
            <a:r>
              <a:rPr lang="en-GB" b="1" dirty="0">
                <a:latin typeface="+mj-lt"/>
              </a:rPr>
              <a:t>.</a:t>
            </a:r>
            <a:endParaRPr lang="ru-RU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 autoUpdateAnimBg="0"/>
      <p:bldP spid="40" grpId="0" autoUpdateAnimBg="0"/>
      <p:bldP spid="41" grpId="0" animBg="1"/>
      <p:bldP spid="42" grpId="0" animBg="1" autoUpdateAnimBg="0"/>
      <p:bldP spid="44" grpId="0" animBg="1" autoUpdateAnimBg="0"/>
      <p:bldP spid="45" grpId="0" autoUpdateAnimBg="0"/>
      <p:bldP spid="46" grpId="0" animBg="1"/>
      <p:bldP spid="48" grpId="0" animBg="1" autoUpdateAnimBg="0"/>
      <p:bldP spid="49" grpId="0" animBg="1"/>
      <p:bldP spid="50" grpId="0" autoUpdateAnimBg="0"/>
      <p:bldP spid="51" grpId="0" build="p" animBg="1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Заголовок 1">
            <a:extLst>
              <a:ext uri="{FF2B5EF4-FFF2-40B4-BE49-F238E27FC236}">
                <a16:creationId xmlns:a16="http://schemas.microsoft.com/office/drawing/2014/main" id="{866E2743-F2A5-A34A-98DD-7783AA0AC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301625"/>
            <a:ext cx="8375650" cy="471488"/>
          </a:xfrm>
        </p:spPr>
        <p:txBody>
          <a:bodyPr/>
          <a:lstStyle/>
          <a:p>
            <a:r>
              <a:rPr lang="en-US" altLang="ru-RU" b="1" dirty="0" err="1">
                <a:latin typeface="Consolas" panose="020B0609020204030204" pitchFamily="49" charset="0"/>
              </a:rPr>
              <a:t>Binar</a:t>
            </a:r>
            <a:r>
              <a:rPr lang="en-US" altLang="ru-RU" b="1" dirty="0">
                <a:latin typeface="Consolas" panose="020B0609020204030204" pitchFamily="49" charset="0"/>
              </a:rPr>
              <a:t> </a:t>
            </a:r>
            <a:r>
              <a:rPr lang="en-US" altLang="ru-RU" b="1" dirty="0" err="1">
                <a:latin typeface="Consolas" panose="020B0609020204030204" pitchFamily="49" charset="0"/>
              </a:rPr>
              <a:t>axtarışı</a:t>
            </a:r>
            <a:endParaRPr lang="en-US" altLang="en-US" b="1" dirty="0">
              <a:latin typeface="Consolas" panose="020B0609020204030204" pitchFamily="49" charset="0"/>
            </a:endParaRPr>
          </a:p>
        </p:txBody>
      </p:sp>
      <p:graphicFrame>
        <p:nvGraphicFramePr>
          <p:cNvPr id="63492" name="Таблица 3">
            <a:extLst>
              <a:ext uri="{FF2B5EF4-FFF2-40B4-BE49-F238E27FC236}">
                <a16:creationId xmlns:a16="http://schemas.microsoft.com/office/drawing/2014/main" id="{D9FF6D5D-6AFC-5B4B-9F9A-C503D2D4FF07}"/>
              </a:ext>
            </a:extLst>
          </p:cNvPr>
          <p:cNvGraphicFramePr>
            <a:graphicFrameLocks noGrp="1"/>
          </p:cNvGraphicFramePr>
          <p:nvPr/>
        </p:nvGraphicFramePr>
        <p:xfrm>
          <a:off x="414338" y="1131888"/>
          <a:ext cx="7964487" cy="733426"/>
        </p:xfrm>
        <a:graphic>
          <a:graphicData uri="http://schemas.openxmlformats.org/drawingml/2006/table">
            <a:tbl>
              <a:tblPr/>
              <a:tblGrid>
                <a:gridCol w="996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5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53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53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53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53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53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53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Times New Roman" pitchFamily="18" charset="0"/>
                          <a:cs typeface="Consolas" panose="020B0609020204030204" pitchFamily="49" charset="0"/>
                        </a:rPr>
                        <a:t>A[</a:t>
                      </a:r>
                      <a:r>
                        <a:rPr kumimoji="0" 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Times New Roman" pitchFamily="18" charset="0"/>
                          <a:cs typeface="Consolas" panose="020B0609020204030204" pitchFamily="49" charset="0"/>
                        </a:rPr>
                        <a:t>0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Times New Roman" pitchFamily="18" charset="0"/>
                          <a:cs typeface="Consolas" panose="020B0609020204030204" pitchFamily="49" charset="0"/>
                        </a:rPr>
                        <a:t>]</a:t>
                      </a:r>
                      <a:endParaRPr kumimoji="0" 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Times New Roman" pitchFamily="18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Times New Roman" pitchFamily="18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Times New Roman" pitchFamily="18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Times New Roman" pitchFamily="18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Times New Roman" pitchFamily="18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Times New Roman" pitchFamily="18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Times New Roman" pitchFamily="18" charset="0"/>
                          <a:cs typeface="Consolas" panose="020B0609020204030204" pitchFamily="49" charset="0"/>
                        </a:rPr>
                        <a:t>A[N</a:t>
                      </a:r>
                      <a:r>
                        <a:rPr kumimoji="0" 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Times New Roman" pitchFamily="18" charset="0"/>
                          <a:cs typeface="Consolas" panose="020B0609020204030204" pitchFamily="49" charset="0"/>
                        </a:rPr>
                        <a:t>-1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Times New Roman" pitchFamily="18" charset="0"/>
                          <a:cs typeface="Consolas" panose="020B0609020204030204" pitchFamily="49" charset="0"/>
                        </a:rPr>
                        <a:t>]</a:t>
                      </a:r>
                      <a:endParaRPr kumimoji="0" 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Times New Roman" pitchFamily="18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Times New Roman" pitchFamily="18" charset="0"/>
                          <a:cs typeface="Consolas" panose="020B0609020204030204" pitchFamily="49" charset="0"/>
                        </a:rPr>
                        <a:t>A[N]</a:t>
                      </a:r>
                      <a:endParaRPr kumimoji="0" 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Times New Roman" pitchFamily="18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Times New Roman" pitchFamily="18" charset="0"/>
                        </a:rPr>
                        <a:t>6</a:t>
                      </a:r>
                      <a:endParaRPr kumimoji="0" 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Times New Roman" pitchFamily="18" charset="0"/>
                      </a:endParaRPr>
                    </a:p>
                  </a:txBody>
                  <a:tcPr marL="146675" marR="146675" marT="0" marB="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Times New Roman" pitchFamily="18" charset="0"/>
                        </a:rPr>
                        <a:t>34</a:t>
                      </a:r>
                      <a:endParaRPr kumimoji="0" 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Times New Roman" pitchFamily="18" charset="0"/>
                      </a:endParaRPr>
                    </a:p>
                  </a:txBody>
                  <a:tcPr marL="146675" marR="146675" marT="0" marB="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Times New Roman" pitchFamily="18" charset="0"/>
                        </a:rPr>
                        <a:t>44</a:t>
                      </a:r>
                      <a:endParaRPr kumimoji="0" 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Times New Roman" pitchFamily="18" charset="0"/>
                      </a:endParaRPr>
                    </a:p>
                  </a:txBody>
                  <a:tcPr marL="146675" marR="146675" marT="0" marB="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Times New Roman" pitchFamily="18" charset="0"/>
                        </a:rPr>
                        <a:t>55</a:t>
                      </a:r>
                      <a:endParaRPr kumimoji="0" 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Times New Roman" pitchFamily="18" charset="0"/>
                      </a:endParaRPr>
                    </a:p>
                  </a:txBody>
                  <a:tcPr marL="146675" marR="146675" marT="0" marB="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Times New Roman" pitchFamily="18" charset="0"/>
                        </a:rPr>
                        <a:t>67</a:t>
                      </a:r>
                      <a:endParaRPr kumimoji="0" 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Times New Roman" pitchFamily="18" charset="0"/>
                      </a:endParaRPr>
                    </a:p>
                  </a:txBody>
                  <a:tcPr marL="146675" marR="146675" marT="0" marB="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Times New Roman" pitchFamily="18" charset="0"/>
                        </a:rPr>
                        <a:t>78</a:t>
                      </a:r>
                      <a:endParaRPr kumimoji="0" 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Times New Roman" pitchFamily="18" charset="0"/>
                      </a:endParaRPr>
                    </a:p>
                  </a:txBody>
                  <a:tcPr marL="146675" marR="146675" marT="0" marB="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Times New Roman" pitchFamily="18" charset="0"/>
                        </a:rPr>
                        <a:t>82</a:t>
                      </a:r>
                      <a:endParaRPr kumimoji="0" 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Times New Roman" pitchFamily="18" charset="0"/>
                      </a:endParaRPr>
                    </a:p>
                  </a:txBody>
                  <a:tcPr marL="146675" marR="146675" marT="0" marB="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Times New Roman" pitchFamily="18" charset="0"/>
                      </a:endParaRPr>
                    </a:p>
                  </a:txBody>
                  <a:tcPr marL="146675" marR="146675" marT="0" marB="0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8880" name="Таблица 3"/>
          <p:cNvSpPr>
            <a:spLocks noGrp="1" noChangeArrowheads="1"/>
          </p:cNvSpPr>
          <p:nvPr/>
        </p:nvSpPr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Группа 6"/>
          <p:cNvGrpSpPr>
            <a:grpSpLocks/>
          </p:cNvGrpSpPr>
          <p:nvPr/>
        </p:nvGrpSpPr>
        <p:grpSpPr bwMode="auto">
          <a:xfrm>
            <a:off x="735013" y="1901825"/>
            <a:ext cx="382587" cy="654050"/>
            <a:chOff x="963881" y="1746504"/>
            <a:chExt cx="381280" cy="652704"/>
          </a:xfrm>
        </p:grpSpPr>
        <p:sp>
          <p:nvSpPr>
            <p:cNvPr id="78982" name="Прямоугольник 4"/>
            <p:cNvSpPr>
              <a:spLocks noChangeArrowheads="1"/>
            </p:cNvSpPr>
            <p:nvPr/>
          </p:nvSpPr>
          <p:spPr bwMode="auto">
            <a:xfrm>
              <a:off x="963881" y="1876586"/>
              <a:ext cx="381280" cy="5226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rgbClr val="3C8C93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ru-RU" b="1">
                  <a:solidFill>
                    <a:srgbClr val="000000"/>
                  </a:solidFill>
                  <a:latin typeface="Consolas" panose="020B0609020204030204" pitchFamily="49" charset="0"/>
                </a:rPr>
                <a:t>L</a:t>
              </a:r>
              <a:endParaRPr lang="ru-RU" altLang="ru-RU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Стрелка вниз 5">
              <a:extLst>
                <a:ext uri="{FF2B5EF4-FFF2-40B4-BE49-F238E27FC236}">
                  <a16:creationId xmlns:a16="http://schemas.microsoft.com/office/drawing/2014/main" id="{6EC21351-B80B-914A-AC9B-86B172432789}"/>
                </a:ext>
              </a:extLst>
            </p:cNvPr>
            <p:cNvSpPr/>
            <p:nvPr/>
          </p:nvSpPr>
          <p:spPr bwMode="auto">
            <a:xfrm flipV="1">
              <a:off x="1042985" y="1746504"/>
              <a:ext cx="181938" cy="237635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ru-RU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3" name="Группа 7"/>
          <p:cNvGrpSpPr>
            <a:grpSpLocks/>
          </p:cNvGrpSpPr>
          <p:nvPr/>
        </p:nvGrpSpPr>
        <p:grpSpPr bwMode="auto">
          <a:xfrm>
            <a:off x="7748588" y="1901825"/>
            <a:ext cx="382587" cy="654050"/>
            <a:chOff x="963881" y="1746504"/>
            <a:chExt cx="381280" cy="652704"/>
          </a:xfrm>
        </p:grpSpPr>
        <p:sp>
          <p:nvSpPr>
            <p:cNvPr id="78980" name="Прямоугольник 8"/>
            <p:cNvSpPr>
              <a:spLocks noChangeArrowheads="1"/>
            </p:cNvSpPr>
            <p:nvPr/>
          </p:nvSpPr>
          <p:spPr bwMode="auto">
            <a:xfrm>
              <a:off x="963881" y="1876586"/>
              <a:ext cx="381280" cy="5226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rgbClr val="3C8C93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ru-RU" b="1">
                  <a:solidFill>
                    <a:srgbClr val="000000"/>
                  </a:solidFill>
                  <a:latin typeface="Consolas" panose="020B0609020204030204" pitchFamily="49" charset="0"/>
                </a:rPr>
                <a:t>R</a:t>
              </a:r>
              <a:endParaRPr lang="ru-RU" altLang="ru-RU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Стрелка вниз 9">
              <a:extLst>
                <a:ext uri="{FF2B5EF4-FFF2-40B4-BE49-F238E27FC236}">
                  <a16:creationId xmlns:a16="http://schemas.microsoft.com/office/drawing/2014/main" id="{C2D268E8-0298-A642-A13B-A685B8488083}"/>
                </a:ext>
              </a:extLst>
            </p:cNvPr>
            <p:cNvSpPr/>
            <p:nvPr/>
          </p:nvSpPr>
          <p:spPr bwMode="auto">
            <a:xfrm flipV="1">
              <a:off x="1042985" y="1746504"/>
              <a:ext cx="181938" cy="237635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ru-RU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4" name="Группа 10"/>
          <p:cNvGrpSpPr>
            <a:grpSpLocks/>
          </p:cNvGrpSpPr>
          <p:nvPr/>
        </p:nvGrpSpPr>
        <p:grpSpPr bwMode="auto">
          <a:xfrm>
            <a:off x="3733800" y="1901825"/>
            <a:ext cx="382588" cy="654050"/>
            <a:chOff x="963881" y="1746504"/>
            <a:chExt cx="381280" cy="652704"/>
          </a:xfrm>
        </p:grpSpPr>
        <p:sp>
          <p:nvSpPr>
            <p:cNvPr id="78978" name="Прямоугольник 11"/>
            <p:cNvSpPr>
              <a:spLocks noChangeArrowheads="1"/>
            </p:cNvSpPr>
            <p:nvPr/>
          </p:nvSpPr>
          <p:spPr bwMode="auto">
            <a:xfrm>
              <a:off x="963881" y="1876586"/>
              <a:ext cx="381280" cy="5226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rgbClr val="3C8C93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b="1">
                  <a:solidFill>
                    <a:srgbClr val="000000"/>
                  </a:solidFill>
                  <a:latin typeface="Consolas" panose="020B0609020204030204" pitchFamily="49" charset="0"/>
                </a:rPr>
                <a:t>с</a:t>
              </a:r>
              <a:endParaRPr lang="ru-RU" altLang="ru-RU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979" name="Стрелка вниз 12"/>
            <p:cNvSpPr>
              <a:spLocks noChangeArrowheads="1"/>
            </p:cNvSpPr>
            <p:nvPr/>
          </p:nvSpPr>
          <p:spPr bwMode="auto">
            <a:xfrm flipV="1">
              <a:off x="1042416" y="1746504"/>
              <a:ext cx="182880" cy="237744"/>
            </a:xfrm>
            <a:prstGeom prst="downArrow">
              <a:avLst>
                <a:gd name="adj1" fmla="val 50000"/>
                <a:gd name="adj2" fmla="val 50002"/>
              </a:avLst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 type="triangle" w="lg" len="lg"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rgbClr val="3C8C93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ru-RU" altLang="ru-RU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aphicFrame>
        <p:nvGraphicFramePr>
          <p:cNvPr id="14" name="Таблица 13">
            <a:extLst>
              <a:ext uri="{FF2B5EF4-FFF2-40B4-BE49-F238E27FC236}">
                <a16:creationId xmlns:a16="http://schemas.microsoft.com/office/drawing/2014/main" id="{01877627-C06D-1842-8860-C66925ABD70A}"/>
              </a:ext>
            </a:extLst>
          </p:cNvPr>
          <p:cNvGraphicFramePr>
            <a:graphicFrameLocks noGrp="1"/>
          </p:cNvGraphicFramePr>
          <p:nvPr/>
        </p:nvGraphicFramePr>
        <p:xfrm>
          <a:off x="414338" y="2476500"/>
          <a:ext cx="7964487" cy="366713"/>
        </p:xfrm>
        <a:graphic>
          <a:graphicData uri="http://schemas.openxmlformats.org/drawingml/2006/table">
            <a:tbl>
              <a:tblPr/>
              <a:tblGrid>
                <a:gridCol w="995362">
                  <a:extLst>
                    <a:ext uri="{9D8B030D-6E8A-4147-A177-3AD203B41FA5}">
                      <a16:colId xmlns:a16="http://schemas.microsoft.com/office/drawing/2014/main" val="3204570136"/>
                    </a:ext>
                  </a:extLst>
                </a:gridCol>
                <a:gridCol w="995363">
                  <a:extLst>
                    <a:ext uri="{9D8B030D-6E8A-4147-A177-3AD203B41FA5}">
                      <a16:colId xmlns:a16="http://schemas.microsoft.com/office/drawing/2014/main" val="2430610851"/>
                    </a:ext>
                  </a:extLst>
                </a:gridCol>
                <a:gridCol w="995362">
                  <a:extLst>
                    <a:ext uri="{9D8B030D-6E8A-4147-A177-3AD203B41FA5}">
                      <a16:colId xmlns:a16="http://schemas.microsoft.com/office/drawing/2014/main" val="776610259"/>
                    </a:ext>
                  </a:extLst>
                </a:gridCol>
                <a:gridCol w="996950">
                  <a:extLst>
                    <a:ext uri="{9D8B030D-6E8A-4147-A177-3AD203B41FA5}">
                      <a16:colId xmlns:a16="http://schemas.microsoft.com/office/drawing/2014/main" val="1847557885"/>
                    </a:ext>
                  </a:extLst>
                </a:gridCol>
                <a:gridCol w="995363">
                  <a:extLst>
                    <a:ext uri="{9D8B030D-6E8A-4147-A177-3AD203B41FA5}">
                      <a16:colId xmlns:a16="http://schemas.microsoft.com/office/drawing/2014/main" val="2725868051"/>
                    </a:ext>
                  </a:extLst>
                </a:gridCol>
                <a:gridCol w="995362">
                  <a:extLst>
                    <a:ext uri="{9D8B030D-6E8A-4147-A177-3AD203B41FA5}">
                      <a16:colId xmlns:a16="http://schemas.microsoft.com/office/drawing/2014/main" val="732251417"/>
                    </a:ext>
                  </a:extLst>
                </a:gridCol>
                <a:gridCol w="995363">
                  <a:extLst>
                    <a:ext uri="{9D8B030D-6E8A-4147-A177-3AD203B41FA5}">
                      <a16:colId xmlns:a16="http://schemas.microsoft.com/office/drawing/2014/main" val="636646860"/>
                    </a:ext>
                  </a:extLst>
                </a:gridCol>
                <a:gridCol w="995362">
                  <a:extLst>
                    <a:ext uri="{9D8B030D-6E8A-4147-A177-3AD203B41FA5}">
                      <a16:colId xmlns:a16="http://schemas.microsoft.com/office/drawing/2014/main" val="305343221"/>
                    </a:ext>
                  </a:extLst>
                </a:gridCol>
              </a:tblGrid>
              <a:tr h="366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6</a:t>
                      </a:r>
                      <a:endParaRPr kumimoji="0" lang="ru-RU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marL="146685" marR="146685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34</a:t>
                      </a:r>
                      <a:endParaRPr kumimoji="0" lang="ru-RU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marL="146685" marR="146685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44</a:t>
                      </a:r>
                      <a:endParaRPr kumimoji="0" lang="ru-RU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marL="146685" marR="146685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A6A6A6"/>
                          </a:solidFill>
                          <a:effectLst/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55</a:t>
                      </a:r>
                    </a:p>
                  </a:txBody>
                  <a:tcPr marL="146685" marR="146685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A6A6A6"/>
                          </a:solidFill>
                          <a:effectLst/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67</a:t>
                      </a:r>
                    </a:p>
                  </a:txBody>
                  <a:tcPr marL="146685" marR="146685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A6A6A6"/>
                          </a:solidFill>
                          <a:effectLst/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78</a:t>
                      </a:r>
                    </a:p>
                  </a:txBody>
                  <a:tcPr marL="146685" marR="146685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A6A6A6"/>
                          </a:solidFill>
                          <a:effectLst/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82</a:t>
                      </a:r>
                    </a:p>
                  </a:txBody>
                  <a:tcPr marL="146685" marR="146685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marL="146685" marR="146685" marT="0" marB="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564053"/>
                  </a:ext>
                </a:extLst>
              </a:tr>
            </a:tbl>
          </a:graphicData>
        </a:graphic>
      </p:graphicFrame>
      <p:grpSp>
        <p:nvGrpSpPr>
          <p:cNvPr id="5" name="Группа 14"/>
          <p:cNvGrpSpPr>
            <a:grpSpLocks/>
          </p:cNvGrpSpPr>
          <p:nvPr/>
        </p:nvGrpSpPr>
        <p:grpSpPr bwMode="auto">
          <a:xfrm>
            <a:off x="735013" y="2879725"/>
            <a:ext cx="382587" cy="654050"/>
            <a:chOff x="963881" y="1746504"/>
            <a:chExt cx="381280" cy="652704"/>
          </a:xfrm>
        </p:grpSpPr>
        <p:sp>
          <p:nvSpPr>
            <p:cNvPr id="78976" name="Прямоугольник 15"/>
            <p:cNvSpPr>
              <a:spLocks noChangeArrowheads="1"/>
            </p:cNvSpPr>
            <p:nvPr/>
          </p:nvSpPr>
          <p:spPr bwMode="auto">
            <a:xfrm>
              <a:off x="963881" y="1876586"/>
              <a:ext cx="381280" cy="5226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rgbClr val="3C8C93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ru-RU" b="1">
                  <a:solidFill>
                    <a:srgbClr val="000000"/>
                  </a:solidFill>
                  <a:latin typeface="Consolas" panose="020B0609020204030204" pitchFamily="49" charset="0"/>
                </a:rPr>
                <a:t>L</a:t>
              </a:r>
              <a:endParaRPr lang="ru-RU" altLang="ru-RU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Стрелка вниз 16">
              <a:extLst>
                <a:ext uri="{FF2B5EF4-FFF2-40B4-BE49-F238E27FC236}">
                  <a16:creationId xmlns:a16="http://schemas.microsoft.com/office/drawing/2014/main" id="{A1027117-9322-9D4D-9058-3749DEFB1639}"/>
                </a:ext>
              </a:extLst>
            </p:cNvPr>
            <p:cNvSpPr/>
            <p:nvPr/>
          </p:nvSpPr>
          <p:spPr bwMode="auto">
            <a:xfrm flipV="1">
              <a:off x="1042985" y="1746504"/>
              <a:ext cx="181938" cy="237635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ru-RU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7" name="Группа 20"/>
          <p:cNvGrpSpPr>
            <a:grpSpLocks/>
          </p:cNvGrpSpPr>
          <p:nvPr/>
        </p:nvGrpSpPr>
        <p:grpSpPr bwMode="auto">
          <a:xfrm>
            <a:off x="1722438" y="2879725"/>
            <a:ext cx="382587" cy="654050"/>
            <a:chOff x="963881" y="1746504"/>
            <a:chExt cx="381280" cy="652704"/>
          </a:xfrm>
        </p:grpSpPr>
        <p:sp>
          <p:nvSpPr>
            <p:cNvPr id="78974" name="Прямоугольник 21"/>
            <p:cNvSpPr>
              <a:spLocks noChangeArrowheads="1"/>
            </p:cNvSpPr>
            <p:nvPr/>
          </p:nvSpPr>
          <p:spPr bwMode="auto">
            <a:xfrm>
              <a:off x="963881" y="1876586"/>
              <a:ext cx="381280" cy="5226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rgbClr val="3C8C93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b="1">
                  <a:solidFill>
                    <a:srgbClr val="000000"/>
                  </a:solidFill>
                  <a:latin typeface="Consolas" panose="020B0609020204030204" pitchFamily="49" charset="0"/>
                </a:rPr>
                <a:t>с</a:t>
              </a:r>
              <a:endParaRPr lang="ru-RU" altLang="ru-RU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975" name="Стрелка вниз 22"/>
            <p:cNvSpPr>
              <a:spLocks noChangeArrowheads="1"/>
            </p:cNvSpPr>
            <p:nvPr/>
          </p:nvSpPr>
          <p:spPr bwMode="auto">
            <a:xfrm flipV="1">
              <a:off x="1042416" y="1746504"/>
              <a:ext cx="182880" cy="237744"/>
            </a:xfrm>
            <a:prstGeom prst="downArrow">
              <a:avLst>
                <a:gd name="adj1" fmla="val 50000"/>
                <a:gd name="adj2" fmla="val 50002"/>
              </a:avLst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 type="triangle" w="lg" len="lg"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rgbClr val="3C8C93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ru-RU" altLang="ru-RU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Группа 26"/>
          <p:cNvGrpSpPr>
            <a:grpSpLocks/>
          </p:cNvGrpSpPr>
          <p:nvPr/>
        </p:nvGrpSpPr>
        <p:grpSpPr bwMode="auto">
          <a:xfrm>
            <a:off x="7777163" y="2879725"/>
            <a:ext cx="382587" cy="654050"/>
            <a:chOff x="963881" y="1746504"/>
            <a:chExt cx="382800" cy="652704"/>
          </a:xfrm>
        </p:grpSpPr>
        <p:sp>
          <p:nvSpPr>
            <p:cNvPr id="78972" name="Прямоугольник 27"/>
            <p:cNvSpPr>
              <a:spLocks noChangeArrowheads="1"/>
            </p:cNvSpPr>
            <p:nvPr/>
          </p:nvSpPr>
          <p:spPr bwMode="auto">
            <a:xfrm>
              <a:off x="963881" y="1876586"/>
              <a:ext cx="382800" cy="5226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rgbClr val="3C8C93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ru-RU" b="1">
                  <a:solidFill>
                    <a:srgbClr val="000000"/>
                  </a:solidFill>
                  <a:latin typeface="Consolas" panose="020B0609020204030204" pitchFamily="49" charset="0"/>
                </a:rPr>
                <a:t>R</a:t>
              </a:r>
              <a:endParaRPr lang="ru-RU" altLang="ru-RU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Стрелка вниз 28">
              <a:extLst>
                <a:ext uri="{FF2B5EF4-FFF2-40B4-BE49-F238E27FC236}">
                  <a16:creationId xmlns:a16="http://schemas.microsoft.com/office/drawing/2014/main" id="{D5FCA189-FEB9-F646-8EC3-E6074EE777F6}"/>
                </a:ext>
              </a:extLst>
            </p:cNvPr>
            <p:cNvSpPr/>
            <p:nvPr/>
          </p:nvSpPr>
          <p:spPr bwMode="auto">
            <a:xfrm flipV="1">
              <a:off x="1041711" y="1746504"/>
              <a:ext cx="182665" cy="237635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ru-RU" dirty="0">
                <a:latin typeface="Consolas" panose="020B0609020204030204" pitchFamily="49" charset="0"/>
              </a:endParaRPr>
            </a:p>
          </p:txBody>
        </p:sp>
      </p:grpSp>
      <p:sp>
        <p:nvSpPr>
          <p:cNvPr id="30" name="Rectangle 102">
            <a:extLst>
              <a:ext uri="{FF2B5EF4-FFF2-40B4-BE49-F238E27FC236}">
                <a16:creationId xmlns:a16="http://schemas.microsoft.com/office/drawing/2014/main" id="{016C6A14-1829-C448-AFBE-49F859F80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2213" y="889000"/>
            <a:ext cx="1141412" cy="381000"/>
          </a:xfrm>
          <a:prstGeom prst="rect">
            <a:avLst/>
          </a:prstGeom>
          <a:solidFill>
            <a:srgbClr val="0000FF"/>
          </a:solidFill>
          <a:ln w="12700">
            <a:noFill/>
            <a:miter lim="800000"/>
            <a:headEnd/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0000" tIns="46800" rIns="90000" bIns="46800" anchor="ctr"/>
          <a:lstStyle/>
          <a:p>
            <a:pPr algn="ctr" eaLnBrk="1" hangingPunct="1">
              <a:defRPr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X = 44</a:t>
            </a:r>
            <a:endParaRPr lang="ru-RU" sz="2400" b="1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31" name="Таблица 30">
            <a:extLst>
              <a:ext uri="{FF2B5EF4-FFF2-40B4-BE49-F238E27FC236}">
                <a16:creationId xmlns:a16="http://schemas.microsoft.com/office/drawing/2014/main" id="{5C0650F1-C9A5-AA42-A2C8-C0805673A954}"/>
              </a:ext>
            </a:extLst>
          </p:cNvPr>
          <p:cNvGraphicFramePr>
            <a:graphicFrameLocks noGrp="1"/>
          </p:cNvGraphicFramePr>
          <p:nvPr/>
        </p:nvGraphicFramePr>
        <p:xfrm>
          <a:off x="414338" y="3473450"/>
          <a:ext cx="7964487" cy="366713"/>
        </p:xfrm>
        <a:graphic>
          <a:graphicData uri="http://schemas.openxmlformats.org/drawingml/2006/table">
            <a:tbl>
              <a:tblPr/>
              <a:tblGrid>
                <a:gridCol w="995362">
                  <a:extLst>
                    <a:ext uri="{9D8B030D-6E8A-4147-A177-3AD203B41FA5}">
                      <a16:colId xmlns:a16="http://schemas.microsoft.com/office/drawing/2014/main" val="4096387089"/>
                    </a:ext>
                  </a:extLst>
                </a:gridCol>
                <a:gridCol w="995363">
                  <a:extLst>
                    <a:ext uri="{9D8B030D-6E8A-4147-A177-3AD203B41FA5}">
                      <a16:colId xmlns:a16="http://schemas.microsoft.com/office/drawing/2014/main" val="814003901"/>
                    </a:ext>
                  </a:extLst>
                </a:gridCol>
                <a:gridCol w="995362">
                  <a:extLst>
                    <a:ext uri="{9D8B030D-6E8A-4147-A177-3AD203B41FA5}">
                      <a16:colId xmlns:a16="http://schemas.microsoft.com/office/drawing/2014/main" val="451785661"/>
                    </a:ext>
                  </a:extLst>
                </a:gridCol>
                <a:gridCol w="996950">
                  <a:extLst>
                    <a:ext uri="{9D8B030D-6E8A-4147-A177-3AD203B41FA5}">
                      <a16:colId xmlns:a16="http://schemas.microsoft.com/office/drawing/2014/main" val="1715572144"/>
                    </a:ext>
                  </a:extLst>
                </a:gridCol>
                <a:gridCol w="995363">
                  <a:extLst>
                    <a:ext uri="{9D8B030D-6E8A-4147-A177-3AD203B41FA5}">
                      <a16:colId xmlns:a16="http://schemas.microsoft.com/office/drawing/2014/main" val="2471300439"/>
                    </a:ext>
                  </a:extLst>
                </a:gridCol>
                <a:gridCol w="995362">
                  <a:extLst>
                    <a:ext uri="{9D8B030D-6E8A-4147-A177-3AD203B41FA5}">
                      <a16:colId xmlns:a16="http://schemas.microsoft.com/office/drawing/2014/main" val="333707304"/>
                    </a:ext>
                  </a:extLst>
                </a:gridCol>
                <a:gridCol w="995363">
                  <a:extLst>
                    <a:ext uri="{9D8B030D-6E8A-4147-A177-3AD203B41FA5}">
                      <a16:colId xmlns:a16="http://schemas.microsoft.com/office/drawing/2014/main" val="2388460106"/>
                    </a:ext>
                  </a:extLst>
                </a:gridCol>
                <a:gridCol w="995362">
                  <a:extLst>
                    <a:ext uri="{9D8B030D-6E8A-4147-A177-3AD203B41FA5}">
                      <a16:colId xmlns:a16="http://schemas.microsoft.com/office/drawing/2014/main" val="325514479"/>
                    </a:ext>
                  </a:extLst>
                </a:gridCol>
              </a:tblGrid>
              <a:tr h="366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A6A6A6"/>
                          </a:solidFill>
                          <a:effectLst/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6</a:t>
                      </a:r>
                      <a:endParaRPr kumimoji="0" lang="ru-RU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A6A6A6"/>
                        </a:solidFill>
                        <a:effectLst/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marL="146685" marR="146685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34</a:t>
                      </a:r>
                      <a:endParaRPr kumimoji="0" lang="ru-RU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marL="146685" marR="146685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44</a:t>
                      </a:r>
                      <a:endParaRPr kumimoji="0" lang="ru-RU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marL="146685" marR="146685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A6A6A6"/>
                          </a:solidFill>
                          <a:effectLst/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55</a:t>
                      </a:r>
                    </a:p>
                  </a:txBody>
                  <a:tcPr marL="146685" marR="146685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A6A6A6"/>
                          </a:solidFill>
                          <a:effectLst/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67</a:t>
                      </a:r>
                    </a:p>
                  </a:txBody>
                  <a:tcPr marL="146685" marR="146685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A6A6A6"/>
                          </a:solidFill>
                          <a:effectLst/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78</a:t>
                      </a:r>
                    </a:p>
                  </a:txBody>
                  <a:tcPr marL="146685" marR="146685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A6A6A6"/>
                          </a:solidFill>
                          <a:effectLst/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82</a:t>
                      </a:r>
                    </a:p>
                  </a:txBody>
                  <a:tcPr marL="146685" marR="146685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marL="146685" marR="146685" marT="0" marB="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717034"/>
                  </a:ext>
                </a:extLst>
              </a:tr>
            </a:tbl>
          </a:graphicData>
        </a:graphic>
      </p:graphicFrame>
      <p:grpSp>
        <p:nvGrpSpPr>
          <p:cNvPr id="9" name="Группа 31"/>
          <p:cNvGrpSpPr>
            <a:grpSpLocks/>
          </p:cNvGrpSpPr>
          <p:nvPr/>
        </p:nvGrpSpPr>
        <p:grpSpPr bwMode="auto">
          <a:xfrm>
            <a:off x="735013" y="3876675"/>
            <a:ext cx="382587" cy="654050"/>
            <a:chOff x="963881" y="1746504"/>
            <a:chExt cx="381280" cy="652704"/>
          </a:xfrm>
        </p:grpSpPr>
        <p:sp>
          <p:nvSpPr>
            <p:cNvPr id="78970" name="Прямоугольник 32"/>
            <p:cNvSpPr>
              <a:spLocks noChangeArrowheads="1"/>
            </p:cNvSpPr>
            <p:nvPr/>
          </p:nvSpPr>
          <p:spPr bwMode="auto">
            <a:xfrm>
              <a:off x="963881" y="1876586"/>
              <a:ext cx="381280" cy="5226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rgbClr val="3C8C93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ru-RU" b="1">
                  <a:solidFill>
                    <a:srgbClr val="000000"/>
                  </a:solidFill>
                  <a:latin typeface="Consolas" panose="020B0609020204030204" pitchFamily="49" charset="0"/>
                </a:rPr>
                <a:t>L</a:t>
              </a:r>
              <a:endParaRPr lang="ru-RU" altLang="ru-RU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Стрелка вниз 33">
              <a:extLst>
                <a:ext uri="{FF2B5EF4-FFF2-40B4-BE49-F238E27FC236}">
                  <a16:creationId xmlns:a16="http://schemas.microsoft.com/office/drawing/2014/main" id="{99FCD53F-0B17-2A4A-B153-F28CBF885CFF}"/>
                </a:ext>
              </a:extLst>
            </p:cNvPr>
            <p:cNvSpPr/>
            <p:nvPr/>
          </p:nvSpPr>
          <p:spPr bwMode="auto">
            <a:xfrm flipV="1">
              <a:off x="1042985" y="1746504"/>
              <a:ext cx="181938" cy="237635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ru-RU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Группа 34"/>
          <p:cNvGrpSpPr>
            <a:grpSpLocks/>
          </p:cNvGrpSpPr>
          <p:nvPr/>
        </p:nvGrpSpPr>
        <p:grpSpPr bwMode="auto">
          <a:xfrm>
            <a:off x="2709863" y="3876675"/>
            <a:ext cx="382587" cy="654050"/>
            <a:chOff x="963881" y="1746504"/>
            <a:chExt cx="381280" cy="652704"/>
          </a:xfrm>
        </p:grpSpPr>
        <p:sp>
          <p:nvSpPr>
            <p:cNvPr id="78968" name="Прямоугольник 35"/>
            <p:cNvSpPr>
              <a:spLocks noChangeArrowheads="1"/>
            </p:cNvSpPr>
            <p:nvPr/>
          </p:nvSpPr>
          <p:spPr bwMode="auto">
            <a:xfrm>
              <a:off x="963881" y="1876586"/>
              <a:ext cx="381280" cy="5226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rgbClr val="3C8C93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b="1">
                  <a:solidFill>
                    <a:srgbClr val="000000"/>
                  </a:solidFill>
                  <a:latin typeface="Consolas" panose="020B0609020204030204" pitchFamily="49" charset="0"/>
                </a:rPr>
                <a:t>с</a:t>
              </a:r>
              <a:endParaRPr lang="ru-RU" altLang="ru-RU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969" name="Стрелка вниз 36"/>
            <p:cNvSpPr>
              <a:spLocks noChangeArrowheads="1"/>
            </p:cNvSpPr>
            <p:nvPr/>
          </p:nvSpPr>
          <p:spPr bwMode="auto">
            <a:xfrm flipV="1">
              <a:off x="1042416" y="1746504"/>
              <a:ext cx="182880" cy="237744"/>
            </a:xfrm>
            <a:prstGeom prst="downArrow">
              <a:avLst>
                <a:gd name="adj1" fmla="val 50000"/>
                <a:gd name="adj2" fmla="val 50002"/>
              </a:avLst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 type="triangle" w="lg" len="lg"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rgbClr val="3C8C93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ru-RU" altLang="ru-RU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Группа 37"/>
          <p:cNvGrpSpPr>
            <a:grpSpLocks/>
          </p:cNvGrpSpPr>
          <p:nvPr/>
        </p:nvGrpSpPr>
        <p:grpSpPr bwMode="auto">
          <a:xfrm>
            <a:off x="3762375" y="3876675"/>
            <a:ext cx="382588" cy="654050"/>
            <a:chOff x="963881" y="1746504"/>
            <a:chExt cx="382799" cy="652704"/>
          </a:xfrm>
        </p:grpSpPr>
        <p:sp>
          <p:nvSpPr>
            <p:cNvPr id="78966" name="Прямоугольник 38"/>
            <p:cNvSpPr>
              <a:spLocks noChangeArrowheads="1"/>
            </p:cNvSpPr>
            <p:nvPr/>
          </p:nvSpPr>
          <p:spPr bwMode="auto">
            <a:xfrm>
              <a:off x="963881" y="1876586"/>
              <a:ext cx="382799" cy="5226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rgbClr val="3C8C93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ru-RU" b="1">
                  <a:solidFill>
                    <a:srgbClr val="000000"/>
                  </a:solidFill>
                  <a:latin typeface="Consolas" panose="020B0609020204030204" pitchFamily="49" charset="0"/>
                </a:rPr>
                <a:t>R</a:t>
              </a:r>
              <a:endParaRPr lang="ru-RU" altLang="ru-RU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Стрелка вниз 39">
              <a:extLst>
                <a:ext uri="{FF2B5EF4-FFF2-40B4-BE49-F238E27FC236}">
                  <a16:creationId xmlns:a16="http://schemas.microsoft.com/office/drawing/2014/main" id="{746CA0E9-D23E-BC41-8483-3E2DA556DCC6}"/>
                </a:ext>
              </a:extLst>
            </p:cNvPr>
            <p:cNvSpPr/>
            <p:nvPr/>
          </p:nvSpPr>
          <p:spPr bwMode="auto">
            <a:xfrm flipV="1">
              <a:off x="1041712" y="1746504"/>
              <a:ext cx="182663" cy="237635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ru-RU" dirty="0">
                <a:latin typeface="Consolas" panose="020B0609020204030204" pitchFamily="49" charset="0"/>
              </a:endParaRPr>
            </a:p>
          </p:txBody>
        </p:sp>
      </p:grpSp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912C634D-A715-0741-AF53-ADA7805D9A92}"/>
              </a:ext>
            </a:extLst>
          </p:cNvPr>
          <p:cNvGraphicFramePr>
            <a:graphicFrameLocks noGrp="1"/>
          </p:cNvGraphicFramePr>
          <p:nvPr/>
        </p:nvGraphicFramePr>
        <p:xfrm>
          <a:off x="414338" y="4441825"/>
          <a:ext cx="7964487" cy="366713"/>
        </p:xfrm>
        <a:graphic>
          <a:graphicData uri="http://schemas.openxmlformats.org/drawingml/2006/table">
            <a:tbl>
              <a:tblPr/>
              <a:tblGrid>
                <a:gridCol w="995362">
                  <a:extLst>
                    <a:ext uri="{9D8B030D-6E8A-4147-A177-3AD203B41FA5}">
                      <a16:colId xmlns:a16="http://schemas.microsoft.com/office/drawing/2014/main" val="3277786495"/>
                    </a:ext>
                  </a:extLst>
                </a:gridCol>
                <a:gridCol w="995363">
                  <a:extLst>
                    <a:ext uri="{9D8B030D-6E8A-4147-A177-3AD203B41FA5}">
                      <a16:colId xmlns:a16="http://schemas.microsoft.com/office/drawing/2014/main" val="3938072613"/>
                    </a:ext>
                  </a:extLst>
                </a:gridCol>
                <a:gridCol w="995362">
                  <a:extLst>
                    <a:ext uri="{9D8B030D-6E8A-4147-A177-3AD203B41FA5}">
                      <a16:colId xmlns:a16="http://schemas.microsoft.com/office/drawing/2014/main" val="4130338603"/>
                    </a:ext>
                  </a:extLst>
                </a:gridCol>
                <a:gridCol w="996950">
                  <a:extLst>
                    <a:ext uri="{9D8B030D-6E8A-4147-A177-3AD203B41FA5}">
                      <a16:colId xmlns:a16="http://schemas.microsoft.com/office/drawing/2014/main" val="2946693341"/>
                    </a:ext>
                  </a:extLst>
                </a:gridCol>
                <a:gridCol w="995363">
                  <a:extLst>
                    <a:ext uri="{9D8B030D-6E8A-4147-A177-3AD203B41FA5}">
                      <a16:colId xmlns:a16="http://schemas.microsoft.com/office/drawing/2014/main" val="3479122215"/>
                    </a:ext>
                  </a:extLst>
                </a:gridCol>
                <a:gridCol w="995362">
                  <a:extLst>
                    <a:ext uri="{9D8B030D-6E8A-4147-A177-3AD203B41FA5}">
                      <a16:colId xmlns:a16="http://schemas.microsoft.com/office/drawing/2014/main" val="1857951909"/>
                    </a:ext>
                  </a:extLst>
                </a:gridCol>
                <a:gridCol w="995363">
                  <a:extLst>
                    <a:ext uri="{9D8B030D-6E8A-4147-A177-3AD203B41FA5}">
                      <a16:colId xmlns:a16="http://schemas.microsoft.com/office/drawing/2014/main" val="1825101634"/>
                    </a:ext>
                  </a:extLst>
                </a:gridCol>
                <a:gridCol w="995362">
                  <a:extLst>
                    <a:ext uri="{9D8B030D-6E8A-4147-A177-3AD203B41FA5}">
                      <a16:colId xmlns:a16="http://schemas.microsoft.com/office/drawing/2014/main" val="4196250825"/>
                    </a:ext>
                  </a:extLst>
                </a:gridCol>
              </a:tblGrid>
              <a:tr h="366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A6A6A6"/>
                          </a:solidFill>
                          <a:effectLst/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6</a:t>
                      </a:r>
                      <a:endParaRPr kumimoji="0" lang="ru-RU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A6A6A6"/>
                        </a:solidFill>
                        <a:effectLst/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marL="146685" marR="146685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A6A6A6"/>
                          </a:solidFill>
                          <a:effectLst/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34</a:t>
                      </a:r>
                    </a:p>
                  </a:txBody>
                  <a:tcPr marL="146685" marR="146685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44</a:t>
                      </a:r>
                      <a:endParaRPr kumimoji="0" lang="ru-RU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marL="146685" marR="146685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A6A6A6"/>
                          </a:solidFill>
                          <a:effectLst/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55</a:t>
                      </a:r>
                    </a:p>
                  </a:txBody>
                  <a:tcPr marL="146685" marR="146685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A6A6A6"/>
                          </a:solidFill>
                          <a:effectLst/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67</a:t>
                      </a:r>
                    </a:p>
                  </a:txBody>
                  <a:tcPr marL="146685" marR="146685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A6A6A6"/>
                          </a:solidFill>
                          <a:effectLst/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78</a:t>
                      </a:r>
                    </a:p>
                  </a:txBody>
                  <a:tcPr marL="146685" marR="146685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A6A6A6"/>
                          </a:solidFill>
                          <a:effectLst/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82</a:t>
                      </a:r>
                    </a:p>
                  </a:txBody>
                  <a:tcPr marL="146685" marR="146685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3C8C93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gency FB" pitchFamily="34" charset="0"/>
                          <a:cs typeface="Consolas" panose="020B0609020204030204" pitchFamily="49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marL="146685" marR="146685" marT="0" marB="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958038"/>
                  </a:ext>
                </a:extLst>
              </a:tr>
            </a:tbl>
          </a:graphicData>
        </a:graphic>
      </p:graphicFrame>
      <p:grpSp>
        <p:nvGrpSpPr>
          <p:cNvPr id="13" name="Группа 41"/>
          <p:cNvGrpSpPr>
            <a:grpSpLocks/>
          </p:cNvGrpSpPr>
          <p:nvPr/>
        </p:nvGrpSpPr>
        <p:grpSpPr bwMode="auto">
          <a:xfrm>
            <a:off x="1717675" y="4846638"/>
            <a:ext cx="382588" cy="652462"/>
            <a:chOff x="963881" y="1746504"/>
            <a:chExt cx="381280" cy="653976"/>
          </a:xfrm>
        </p:grpSpPr>
        <p:sp>
          <p:nvSpPr>
            <p:cNvPr id="78964" name="Прямоугольник 42"/>
            <p:cNvSpPr>
              <a:spLocks noChangeArrowheads="1"/>
            </p:cNvSpPr>
            <p:nvPr/>
          </p:nvSpPr>
          <p:spPr bwMode="auto">
            <a:xfrm>
              <a:off x="963881" y="1876586"/>
              <a:ext cx="381280" cy="5238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rgbClr val="3C8C93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ru-RU" b="1">
                  <a:solidFill>
                    <a:srgbClr val="000000"/>
                  </a:solidFill>
                  <a:latin typeface="Consolas" panose="020B0609020204030204" pitchFamily="49" charset="0"/>
                </a:rPr>
                <a:t>L</a:t>
              </a:r>
              <a:endParaRPr lang="ru-RU" altLang="ru-RU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Стрелка вниз 43">
              <a:extLst>
                <a:ext uri="{FF2B5EF4-FFF2-40B4-BE49-F238E27FC236}">
                  <a16:creationId xmlns:a16="http://schemas.microsoft.com/office/drawing/2014/main" id="{163E9549-8766-C941-9F0F-3E7F6835F0C9}"/>
                </a:ext>
              </a:extLst>
            </p:cNvPr>
            <p:cNvSpPr/>
            <p:nvPr/>
          </p:nvSpPr>
          <p:spPr bwMode="auto">
            <a:xfrm flipV="1">
              <a:off x="1042985" y="1746504"/>
              <a:ext cx="181939" cy="238678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ru-RU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15" name="Группа 47"/>
          <p:cNvGrpSpPr>
            <a:grpSpLocks/>
          </p:cNvGrpSpPr>
          <p:nvPr/>
        </p:nvGrpSpPr>
        <p:grpSpPr bwMode="auto">
          <a:xfrm>
            <a:off x="3762375" y="4846638"/>
            <a:ext cx="382588" cy="652462"/>
            <a:chOff x="963881" y="1746504"/>
            <a:chExt cx="382799" cy="653976"/>
          </a:xfrm>
        </p:grpSpPr>
        <p:sp>
          <p:nvSpPr>
            <p:cNvPr id="78962" name="Прямоугольник 48"/>
            <p:cNvSpPr>
              <a:spLocks noChangeArrowheads="1"/>
            </p:cNvSpPr>
            <p:nvPr/>
          </p:nvSpPr>
          <p:spPr bwMode="auto">
            <a:xfrm>
              <a:off x="963881" y="1876586"/>
              <a:ext cx="382799" cy="5238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rgbClr val="3C8C93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ru-RU" b="1">
                  <a:solidFill>
                    <a:srgbClr val="000000"/>
                  </a:solidFill>
                  <a:latin typeface="Consolas" panose="020B0609020204030204" pitchFamily="49" charset="0"/>
                </a:rPr>
                <a:t>R</a:t>
              </a:r>
              <a:endParaRPr lang="ru-RU" altLang="ru-RU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Стрелка вниз 49">
              <a:extLst>
                <a:ext uri="{FF2B5EF4-FFF2-40B4-BE49-F238E27FC236}">
                  <a16:creationId xmlns:a16="http://schemas.microsoft.com/office/drawing/2014/main" id="{480C91B8-8A04-FB47-ABBC-DBB6BEDCBC80}"/>
                </a:ext>
              </a:extLst>
            </p:cNvPr>
            <p:cNvSpPr/>
            <p:nvPr/>
          </p:nvSpPr>
          <p:spPr bwMode="auto">
            <a:xfrm flipV="1">
              <a:off x="1041712" y="1746504"/>
              <a:ext cx="182663" cy="238678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ru-RU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16" name="Group 71"/>
          <p:cNvGrpSpPr>
            <a:grpSpLocks/>
          </p:cNvGrpSpPr>
          <p:nvPr/>
        </p:nvGrpSpPr>
        <p:grpSpPr bwMode="auto">
          <a:xfrm>
            <a:off x="1922463" y="5588000"/>
            <a:ext cx="5715000" cy="663575"/>
            <a:chOff x="2325" y="3072"/>
            <a:chExt cx="3599" cy="418"/>
          </a:xfrm>
        </p:grpSpPr>
        <p:sp>
          <p:nvSpPr>
            <p:cNvPr id="52" name="Text Box 69">
              <a:extLst>
                <a:ext uri="{FF2B5EF4-FFF2-40B4-BE49-F238E27FC236}">
                  <a16:creationId xmlns:a16="http://schemas.microsoft.com/office/drawing/2014/main" id="{AA101C56-2DCB-D244-A0F1-B1216E9E83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33" y="3122"/>
              <a:ext cx="3291" cy="330"/>
            </a:xfrm>
            <a:prstGeom prst="rect">
              <a:avLst/>
            </a:prstGeom>
            <a:solidFill>
              <a:srgbClr val="D1D1FF"/>
            </a:solidFill>
            <a:ln w="127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400">
                  <a:latin typeface="Consolas" panose="020B0609020204030204" pitchFamily="49" charset="0"/>
                  <a:ea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en-US" sz="2800" b="1">
                  <a:solidFill>
                    <a:srgbClr val="000000"/>
                  </a:solidFill>
                  <a:latin typeface="Consolas" panose="020B0609020204030204" pitchFamily="49" charset="0"/>
                  <a:ea typeface="Consolas" panose="020B0609020204030204" pitchFamily="49" charset="0"/>
                  <a:cs typeface="Consolas" panose="020B0609020204030204" pitchFamily="49" charset="0"/>
                </a:rPr>
                <a:t>L</a:t>
              </a:r>
              <a:r>
                <a:rPr lang="ru-RU" altLang="en-US" sz="2800" b="1">
                  <a:solidFill>
                    <a:srgbClr val="000000"/>
                  </a:solidFill>
                  <a:latin typeface="Consolas" panose="020B0609020204030204" pitchFamily="49" charset="0"/>
                  <a:ea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en-US" sz="2800" b="1">
                  <a:solidFill>
                    <a:srgbClr val="000000"/>
                  </a:solidFill>
                  <a:latin typeface="Consolas" panose="020B0609020204030204" pitchFamily="49" charset="0"/>
                  <a:ea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ru-RU" altLang="en-US" sz="2800" b="1">
                  <a:solidFill>
                    <a:srgbClr val="000000"/>
                  </a:solidFill>
                  <a:latin typeface="Consolas" panose="020B0609020204030204" pitchFamily="49" charset="0"/>
                  <a:ea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en-US" sz="2800" b="1">
                  <a:solidFill>
                    <a:srgbClr val="000000"/>
                  </a:solidFill>
                  <a:latin typeface="Consolas" panose="020B0609020204030204" pitchFamily="49" charset="0"/>
                  <a:ea typeface="Consolas" panose="020B0609020204030204" pitchFamily="49" charset="0"/>
                  <a:cs typeface="Consolas" panose="020B0609020204030204" pitchFamily="49" charset="0"/>
                </a:rPr>
                <a:t>R-1 </a:t>
              </a:r>
              <a:r>
                <a:rPr lang="ru-RU" altLang="en-US" sz="2800">
                  <a:solidFill>
                    <a:srgbClr val="000000"/>
                  </a:solidFill>
                  <a:latin typeface="Consolas" panose="020B0609020204030204" pitchFamily="49" charset="0"/>
                  <a:ea typeface="Consolas" panose="020B0609020204030204" pitchFamily="49" charset="0"/>
                  <a:cs typeface="Consolas" panose="020B0609020204030204" pitchFamily="49" charset="0"/>
                </a:rPr>
                <a:t>: </a:t>
              </a:r>
              <a:r>
                <a:rPr lang="az-Latn-AZ" altLang="en-US" sz="2800">
                  <a:solidFill>
                    <a:srgbClr val="000000"/>
                  </a:solidFill>
                  <a:latin typeface="Consolas" panose="020B0609020204030204" pitchFamily="49" charset="0"/>
                  <a:ea typeface="Consolas" panose="020B0609020204030204" pitchFamily="49" charset="0"/>
                  <a:cs typeface="Consolas" panose="020B0609020204030204" pitchFamily="49" charset="0"/>
                </a:rPr>
                <a:t>axtarış bitib</a:t>
              </a:r>
              <a:r>
                <a:rPr lang="ru-RU" altLang="en-US" sz="2800">
                  <a:solidFill>
                    <a:srgbClr val="000000"/>
                  </a:solidFill>
                  <a:latin typeface="Consolas" panose="020B0609020204030204" pitchFamily="49" charset="0"/>
                  <a:ea typeface="Consolas" panose="020B0609020204030204" pitchFamily="49" charset="0"/>
                  <a:cs typeface="Consolas" panose="020B0609020204030204" pitchFamily="49" charset="0"/>
                </a:rPr>
                <a:t>!</a:t>
              </a:r>
              <a:endParaRPr lang="ru-RU" altLang="en-US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8961" name="Oval 70"/>
            <p:cNvSpPr>
              <a:spLocks noChangeArrowheads="1"/>
            </p:cNvSpPr>
            <p:nvPr/>
          </p:nvSpPr>
          <p:spPr bwMode="auto">
            <a:xfrm>
              <a:off x="2325" y="3072"/>
              <a:ext cx="409" cy="418"/>
            </a:xfrm>
            <a:prstGeom prst="ellipse">
              <a:avLst/>
            </a:prstGeom>
            <a:solidFill>
              <a:srgbClr val="0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rgbClr val="3C8C93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ru-RU" altLang="ru-RU" sz="4400">
                  <a:solidFill>
                    <a:schemeClr val="bg1"/>
                  </a:solidFill>
                  <a:latin typeface="Arial Black" panose="020B0A04020102020204" pitchFamily="34" charset="0"/>
                </a:rPr>
                <a:t>!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89914E-6 L -0.44427 1.89914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0.1059 -0.00023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9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0.11042 0.00139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0F3338D3-9AFA-4F49-9069-5895F7012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697" y="1755822"/>
            <a:ext cx="2757051" cy="3804730"/>
          </a:xfrm>
          <a:prstGeom prst="rect">
            <a:avLst/>
          </a:prstGeom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B2138829-5A82-471F-BC79-032E85ACB1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26" y="3016052"/>
            <a:ext cx="3752850" cy="1752600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AC204BF-EBF9-4A8D-9F2B-128892926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596" y="816693"/>
            <a:ext cx="8375650" cy="471488"/>
          </a:xfrm>
        </p:spPr>
        <p:txBody>
          <a:bodyPr/>
          <a:lstStyle/>
          <a:p>
            <a:pPr algn="ctr"/>
            <a:r>
              <a:rPr lang="en-GB" altLang="ru-RU" dirty="0">
                <a:latin typeface="Consolas" panose="020B0609020204030204" pitchFamily="49" charset="0"/>
              </a:rPr>
              <a:t>Bubble Sort</a:t>
            </a:r>
            <a:endParaRPr lang="ru-RU" altLang="ru-RU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6577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Заголовок 1"/>
          <p:cNvSpPr>
            <a:spLocks noGrp="1" noChangeArrowheads="1"/>
          </p:cNvSpPr>
          <p:nvPr>
            <p:ph type="title"/>
          </p:nvPr>
        </p:nvSpPr>
        <p:spPr>
          <a:xfrm>
            <a:off x="311150" y="301625"/>
            <a:ext cx="8375650" cy="471488"/>
          </a:xfrm>
        </p:spPr>
        <p:txBody>
          <a:bodyPr/>
          <a:lstStyle/>
          <a:p>
            <a:r>
              <a:rPr lang="en-US" altLang="ru-RU" b="1" dirty="0" err="1">
                <a:latin typeface="Consolas" panose="020B0609020204030204" pitchFamily="49" charset="0"/>
              </a:rPr>
              <a:t>Binar</a:t>
            </a:r>
            <a:r>
              <a:rPr lang="en-US" altLang="ru-RU" b="1" dirty="0">
                <a:latin typeface="Consolas" panose="020B0609020204030204" pitchFamily="49" charset="0"/>
              </a:rPr>
              <a:t> </a:t>
            </a:r>
            <a:r>
              <a:rPr lang="en-US" altLang="ru-RU" b="1" dirty="0" err="1">
                <a:latin typeface="Consolas" panose="020B0609020204030204" pitchFamily="49" charset="0"/>
              </a:rPr>
              <a:t>axtarışı</a:t>
            </a:r>
            <a:endParaRPr lang="ru-RU" altLang="ru-RU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2B56A77-FA00-D542-B264-6061B4213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150" y="944563"/>
            <a:ext cx="8577263" cy="4400550"/>
          </a:xfrm>
          <a:prstGeom prst="rect">
            <a:avLst/>
          </a:prstGeom>
          <a:solidFill>
            <a:schemeClr val="accent5"/>
          </a:solidFill>
          <a:ln w="12700" cap="flat" cmpd="sng">
            <a:noFill/>
            <a:prstDash val="solid"/>
            <a:miter lim="800000"/>
            <a:headEnd type="none" w="med" len="med"/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>
            <a:lvl1pPr marL="179388" indent="-936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defRPr/>
            </a:pPr>
            <a:r>
              <a:rPr lang="en-US" sz="2800" dirty="0">
                <a:latin typeface="Consolas" panose="020B0609020204030204" pitchFamily="49" charset="0"/>
                <a:cs typeface="Times New Roman" panose="02020603050405020304" pitchFamily="18" charset="0"/>
              </a:rPr>
              <a:t>L</a:t>
            </a:r>
            <a:r>
              <a:rPr lang="en-US" sz="2800" dirty="0">
                <a:latin typeface="Consolas" panose="020B0609020204030204" pitchFamily="49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ru-RU" sz="2800" dirty="0">
                <a:latin typeface="Consolas" panose="020B0609020204030204" pitchFamily="49" charset="0"/>
                <a:cs typeface="Times New Roman" panose="02020603050405020304" pitchFamily="18" charset="0"/>
              </a:rPr>
              <a:t>= </a:t>
            </a:r>
            <a:r>
              <a:rPr lang="ru-RU" sz="2800" dirty="0">
                <a:solidFill>
                  <a:srgbClr val="00B0F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0</a:t>
            </a:r>
            <a:r>
              <a:rPr lang="ru-RU" sz="2800" dirty="0">
                <a:latin typeface="Consolas" panose="020B0609020204030204" pitchFamily="49" charset="0"/>
                <a:cs typeface="Times New Roman" panose="02020603050405020304" pitchFamily="18" charset="0"/>
              </a:rPr>
              <a:t>; </a:t>
            </a:r>
            <a:r>
              <a:rPr lang="en-US" sz="2800" dirty="0">
                <a:latin typeface="Consolas" panose="020B0609020204030204" pitchFamily="49" charset="0"/>
                <a:cs typeface="Times New Roman" panose="02020603050405020304" pitchFamily="18" charset="0"/>
              </a:rPr>
              <a:t>R </a:t>
            </a:r>
            <a:r>
              <a:rPr lang="ru-RU" sz="2800" dirty="0">
                <a:latin typeface="Consolas" panose="020B0609020204030204" pitchFamily="49" charset="0"/>
                <a:cs typeface="Times New Roman" panose="02020603050405020304" pitchFamily="18" charset="0"/>
              </a:rPr>
              <a:t>= </a:t>
            </a:r>
            <a:r>
              <a:rPr lang="en-US" sz="2800" dirty="0">
                <a:latin typeface="Consolas" panose="020B0609020204030204" pitchFamily="49" charset="0"/>
                <a:cs typeface="Times New Roman" panose="02020603050405020304" pitchFamily="18" charset="0"/>
              </a:rPr>
              <a:t>N</a:t>
            </a:r>
            <a:r>
              <a:rPr lang="ru-RU" sz="2800" dirty="0">
                <a:latin typeface="Consolas" panose="020B0609020204030204" pitchFamily="49" charset="0"/>
                <a:cs typeface="Times New Roman" panose="02020603050405020304" pitchFamily="18" charset="0"/>
              </a:rPr>
              <a:t>     </a:t>
            </a:r>
            <a:r>
              <a:rPr lang="en-US" sz="2800" dirty="0">
                <a:latin typeface="Consolas" panose="020B0609020204030204" pitchFamily="49" charset="0"/>
                <a:cs typeface="Times New Roman" panose="02020603050405020304" pitchFamily="18" charset="0"/>
              </a:rPr>
              <a:t>	</a:t>
            </a:r>
            <a:r>
              <a:rPr lang="ru-RU" sz="2800" dirty="0">
                <a:solidFill>
                  <a:srgbClr val="008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# </a:t>
            </a:r>
            <a:r>
              <a:rPr lang="az-Latn-AZ" sz="2800" dirty="0">
                <a:solidFill>
                  <a:srgbClr val="008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Sərhədlər</a:t>
            </a:r>
            <a:endParaRPr lang="ru-RU" sz="28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just" eaLnBrk="1" hangingPunct="1">
              <a:defRPr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while</a:t>
            </a:r>
            <a:r>
              <a:rPr lang="en-US" sz="2800" dirty="0">
                <a:latin typeface="Consolas" panose="020B0609020204030204" pitchFamily="49" charset="0"/>
                <a:cs typeface="Times New Roman" panose="02020603050405020304" pitchFamily="18" charset="0"/>
              </a:rPr>
              <a:t> L </a:t>
            </a:r>
            <a:r>
              <a:rPr lang="ru-RU" sz="2800" dirty="0">
                <a:latin typeface="Consolas" panose="020B0609020204030204" pitchFamily="49" charset="0"/>
                <a:cs typeface="Times New Roman" panose="02020603050405020304" pitchFamily="18" charset="0"/>
              </a:rPr>
              <a:t>&lt; </a:t>
            </a:r>
            <a:r>
              <a:rPr lang="en-US" sz="2800" dirty="0">
                <a:latin typeface="Consolas" panose="020B0609020204030204" pitchFamily="49" charset="0"/>
                <a:cs typeface="Times New Roman" panose="02020603050405020304" pitchFamily="18" charset="0"/>
              </a:rPr>
              <a:t>R</a:t>
            </a:r>
            <a:r>
              <a:rPr lang="ru-RU" sz="2800" dirty="0">
                <a:latin typeface="Consolas" panose="020B0609020204030204" pitchFamily="49" charset="0"/>
                <a:cs typeface="Times New Roman" panose="02020603050405020304" pitchFamily="18" charset="0"/>
              </a:rPr>
              <a:t>-</a:t>
            </a:r>
            <a:r>
              <a:rPr lang="ru-RU" sz="2800" dirty="0">
                <a:solidFill>
                  <a:srgbClr val="00B0F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</a:t>
            </a:r>
            <a:r>
              <a:rPr lang="ru-RU" sz="2800" dirty="0">
                <a:latin typeface="Consolas" panose="020B0609020204030204" pitchFamily="49" charset="0"/>
                <a:cs typeface="Times New Roman" panose="02020603050405020304" pitchFamily="18" charset="0"/>
              </a:rPr>
              <a:t>:</a:t>
            </a:r>
          </a:p>
          <a:p>
            <a:pPr algn="just" eaLnBrk="1" hangingPunct="1">
              <a:defRPr/>
            </a:pPr>
            <a:r>
              <a:rPr lang="ru-RU" sz="2800" dirty="0">
                <a:latin typeface="Consolas" panose="020B0609020204030204" pitchFamily="49" charset="0"/>
                <a:cs typeface="Times New Roman" panose="02020603050405020304" pitchFamily="18" charset="0"/>
              </a:rPr>
              <a:t>  </a:t>
            </a:r>
            <a:r>
              <a:rPr lang="en-US" sz="2800" dirty="0">
                <a:latin typeface="Consolas" panose="020B0609020204030204" pitchFamily="49" charset="0"/>
                <a:cs typeface="Times New Roman" panose="02020603050405020304" pitchFamily="18" charset="0"/>
              </a:rPr>
              <a:t>c </a:t>
            </a:r>
            <a:r>
              <a:rPr lang="ru-RU" sz="2800" dirty="0">
                <a:latin typeface="Consolas" panose="020B0609020204030204" pitchFamily="49" charset="0"/>
                <a:cs typeface="Times New Roman" panose="02020603050405020304" pitchFamily="18" charset="0"/>
              </a:rPr>
              <a:t>= (</a:t>
            </a:r>
            <a:r>
              <a:rPr lang="en-US" sz="2800" dirty="0">
                <a:latin typeface="Consolas" panose="020B0609020204030204" pitchFamily="49" charset="0"/>
                <a:cs typeface="Times New Roman" panose="02020603050405020304" pitchFamily="18" charset="0"/>
              </a:rPr>
              <a:t>L</a:t>
            </a:r>
            <a:r>
              <a:rPr lang="ru-RU" sz="2800" dirty="0">
                <a:latin typeface="Consolas" panose="020B0609020204030204" pitchFamily="49" charset="0"/>
                <a:cs typeface="Times New Roman" panose="02020603050405020304" pitchFamily="18" charset="0"/>
              </a:rPr>
              <a:t>+</a:t>
            </a:r>
            <a:r>
              <a:rPr lang="en-US" sz="2800" dirty="0">
                <a:latin typeface="Consolas" panose="020B0609020204030204" pitchFamily="49" charset="0"/>
                <a:cs typeface="Times New Roman" panose="02020603050405020304" pitchFamily="18" charset="0"/>
              </a:rPr>
              <a:t>R</a:t>
            </a:r>
            <a:r>
              <a:rPr lang="ru-RU" sz="2800" dirty="0">
                <a:latin typeface="Consolas" panose="020B0609020204030204" pitchFamily="49" charset="0"/>
                <a:cs typeface="Times New Roman" panose="02020603050405020304" pitchFamily="18" charset="0"/>
              </a:rPr>
              <a:t>) // </a:t>
            </a:r>
            <a:r>
              <a:rPr lang="ru-RU" sz="2800" dirty="0">
                <a:solidFill>
                  <a:srgbClr val="00B0F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2 </a:t>
            </a:r>
            <a:r>
              <a:rPr lang="en-US" sz="2800" dirty="0">
                <a:solidFill>
                  <a:srgbClr val="00B0F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</a:t>
            </a:r>
            <a:r>
              <a:rPr lang="ru-RU" sz="2800" dirty="0">
                <a:solidFill>
                  <a:srgbClr val="008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#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az-Latn-AZ" sz="2800" dirty="0">
                <a:solidFill>
                  <a:srgbClr val="008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o</a:t>
            </a:r>
            <a:r>
              <a:rPr lang="en-US" sz="2800" dirty="0" err="1">
                <a:solidFill>
                  <a:srgbClr val="008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rta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8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elementin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8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nömrəsi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endParaRPr lang="ru-RU" sz="28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just" eaLnBrk="1" hangingPunct="1">
              <a:defRPr/>
            </a:pPr>
            <a:r>
              <a:rPr lang="ru-RU" sz="28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solidFill>
                  <a:srgbClr val="0000F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if </a:t>
            </a:r>
            <a:r>
              <a:rPr lang="en-US" sz="2800" dirty="0">
                <a:latin typeface="Consolas" panose="020B0609020204030204" pitchFamily="49" charset="0"/>
                <a:cs typeface="Times New Roman" panose="02020603050405020304" pitchFamily="18" charset="0"/>
              </a:rPr>
              <a:t>X </a:t>
            </a:r>
            <a:r>
              <a:rPr lang="ru-RU" sz="2800" dirty="0">
                <a:latin typeface="Consolas" panose="020B0609020204030204" pitchFamily="49" charset="0"/>
                <a:cs typeface="Times New Roman" panose="02020603050405020304" pitchFamily="18" charset="0"/>
              </a:rPr>
              <a:t>&lt; </a:t>
            </a:r>
            <a:r>
              <a:rPr lang="en-US" sz="2800" dirty="0">
                <a:latin typeface="Consolas" panose="020B0609020204030204" pitchFamily="49" charset="0"/>
                <a:cs typeface="Times New Roman" panose="02020603050405020304" pitchFamily="18" charset="0"/>
              </a:rPr>
              <a:t>A</a:t>
            </a:r>
            <a:r>
              <a:rPr lang="ru-RU" sz="2800" dirty="0">
                <a:latin typeface="Consolas" panose="020B0609020204030204" pitchFamily="49" charset="0"/>
                <a:cs typeface="Times New Roman" panose="02020603050405020304" pitchFamily="18" charset="0"/>
              </a:rPr>
              <a:t>[</a:t>
            </a:r>
            <a:r>
              <a:rPr lang="en-US" sz="2800" dirty="0">
                <a:latin typeface="Consolas" panose="020B0609020204030204" pitchFamily="49" charset="0"/>
                <a:cs typeface="Times New Roman" panose="02020603050405020304" pitchFamily="18" charset="0"/>
              </a:rPr>
              <a:t>c</a:t>
            </a:r>
            <a:r>
              <a:rPr lang="ru-RU" sz="2800" dirty="0">
                <a:latin typeface="Consolas" panose="020B0609020204030204" pitchFamily="49" charset="0"/>
                <a:cs typeface="Times New Roman" panose="02020603050405020304" pitchFamily="18" charset="0"/>
              </a:rPr>
              <a:t>]:</a:t>
            </a:r>
            <a:r>
              <a:rPr lang="en-US" sz="2800" dirty="0">
                <a:latin typeface="Consolas" panose="020B0609020204030204" pitchFamily="49" charset="0"/>
                <a:cs typeface="Times New Roman" panose="02020603050405020304" pitchFamily="18" charset="0"/>
              </a:rPr>
              <a:t>  	</a:t>
            </a:r>
            <a:r>
              <a:rPr lang="ru-RU" sz="2800" dirty="0">
                <a:solidFill>
                  <a:srgbClr val="008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# </a:t>
            </a:r>
            <a:r>
              <a:rPr lang="az-Latn-AZ" sz="2800" dirty="0">
                <a:solidFill>
                  <a:srgbClr val="008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Sərhədləri dəyişirik</a:t>
            </a:r>
            <a:endParaRPr lang="ru-RU" sz="28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just" eaLnBrk="1" hangingPunct="1">
              <a:defRPr/>
            </a:pPr>
            <a:r>
              <a:rPr lang="ru-RU" sz="2800" dirty="0">
                <a:latin typeface="Consolas" panose="020B0609020204030204" pitchFamily="49" charset="0"/>
                <a:cs typeface="Times New Roman" panose="02020603050405020304" pitchFamily="18" charset="0"/>
              </a:rPr>
              <a:t>        </a:t>
            </a:r>
            <a:r>
              <a:rPr lang="en-US" sz="2800" dirty="0">
                <a:latin typeface="Consolas" panose="020B0609020204030204" pitchFamily="49" charset="0"/>
                <a:cs typeface="Times New Roman" panose="02020603050405020304" pitchFamily="18" charset="0"/>
              </a:rPr>
              <a:t>R </a:t>
            </a:r>
            <a:r>
              <a:rPr lang="ru-RU" sz="2800" dirty="0">
                <a:latin typeface="Consolas" panose="020B0609020204030204" pitchFamily="49" charset="0"/>
                <a:cs typeface="Times New Roman" panose="02020603050405020304" pitchFamily="18" charset="0"/>
              </a:rPr>
              <a:t>= </a:t>
            </a:r>
            <a:r>
              <a:rPr lang="en-US" sz="2800" dirty="0">
                <a:latin typeface="Consolas" panose="020B0609020204030204" pitchFamily="49" charset="0"/>
                <a:cs typeface="Times New Roman" panose="02020603050405020304" pitchFamily="18" charset="0"/>
              </a:rPr>
              <a:t>c</a:t>
            </a:r>
            <a:r>
              <a:rPr lang="ru-RU" sz="28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</a:p>
          <a:p>
            <a:pPr algn="just" eaLnBrk="1" hangingPunct="1">
              <a:defRPr/>
            </a:pPr>
            <a:r>
              <a:rPr lang="ru-RU" sz="2800" dirty="0">
                <a:latin typeface="Consolas" panose="020B0609020204030204" pitchFamily="49" charset="0"/>
                <a:cs typeface="Times New Roman" panose="02020603050405020304" pitchFamily="18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else</a:t>
            </a:r>
            <a:r>
              <a:rPr lang="ru-RU" sz="2800" dirty="0">
                <a:latin typeface="Consolas" panose="020B0609020204030204" pitchFamily="49" charset="0"/>
                <a:cs typeface="Times New Roman" panose="02020603050405020304" pitchFamily="18" charset="0"/>
              </a:rPr>
              <a:t>: </a:t>
            </a:r>
            <a:r>
              <a:rPr lang="en-US" sz="2800" dirty="0">
                <a:latin typeface="Consolas" panose="020B0609020204030204" pitchFamily="49" charset="0"/>
                <a:cs typeface="Times New Roman" panose="02020603050405020304" pitchFamily="18" charset="0"/>
              </a:rPr>
              <a:t>L </a:t>
            </a:r>
            <a:r>
              <a:rPr lang="ru-RU" sz="2800" dirty="0">
                <a:latin typeface="Consolas" panose="020B0609020204030204" pitchFamily="49" charset="0"/>
                <a:cs typeface="Times New Roman" panose="02020603050405020304" pitchFamily="18" charset="0"/>
              </a:rPr>
              <a:t>= </a:t>
            </a:r>
            <a:r>
              <a:rPr lang="en-US" sz="2800" dirty="0">
                <a:latin typeface="Consolas" panose="020B0609020204030204" pitchFamily="49" charset="0"/>
                <a:cs typeface="Times New Roman" panose="02020603050405020304" pitchFamily="18" charset="0"/>
              </a:rPr>
              <a:t>c</a:t>
            </a:r>
            <a:endParaRPr lang="ru-RU" sz="28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just" eaLnBrk="1" hangingPunct="1">
              <a:defRPr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if</a:t>
            </a:r>
            <a:r>
              <a:rPr lang="en-US" sz="2800" dirty="0">
                <a:latin typeface="Consolas" panose="020B0609020204030204" pitchFamily="49" charset="0"/>
                <a:cs typeface="Times New Roman" panose="02020603050405020304" pitchFamily="18" charset="0"/>
              </a:rPr>
              <a:t> A</a:t>
            </a:r>
            <a:r>
              <a:rPr lang="ru-RU" sz="2800" dirty="0">
                <a:latin typeface="Consolas" panose="020B0609020204030204" pitchFamily="49" charset="0"/>
                <a:cs typeface="Times New Roman" panose="02020603050405020304" pitchFamily="18" charset="0"/>
              </a:rPr>
              <a:t>[</a:t>
            </a:r>
            <a:r>
              <a:rPr lang="en-US" sz="2800" dirty="0">
                <a:latin typeface="Consolas" panose="020B0609020204030204" pitchFamily="49" charset="0"/>
                <a:cs typeface="Times New Roman" panose="02020603050405020304" pitchFamily="18" charset="0"/>
              </a:rPr>
              <a:t>L</a:t>
            </a:r>
            <a:r>
              <a:rPr lang="ru-RU" sz="2800" dirty="0">
                <a:latin typeface="Consolas" panose="020B0609020204030204" pitchFamily="49" charset="0"/>
                <a:cs typeface="Times New Roman" panose="02020603050405020304" pitchFamily="18" charset="0"/>
              </a:rPr>
              <a:t>] == </a:t>
            </a:r>
            <a:r>
              <a:rPr lang="en-US" sz="2800" dirty="0">
                <a:latin typeface="Consolas" panose="020B0609020204030204" pitchFamily="49" charset="0"/>
                <a:cs typeface="Times New Roman" panose="02020603050405020304" pitchFamily="18" charset="0"/>
              </a:rPr>
              <a:t>X</a:t>
            </a:r>
            <a:r>
              <a:rPr lang="ru-RU" sz="2800" dirty="0">
                <a:latin typeface="Consolas" panose="020B0609020204030204" pitchFamily="49" charset="0"/>
                <a:cs typeface="Times New Roman" panose="02020603050405020304" pitchFamily="18" charset="0"/>
              </a:rPr>
              <a:t>: </a:t>
            </a:r>
          </a:p>
          <a:p>
            <a:pPr algn="just" eaLnBrk="1" hangingPunct="1">
              <a:defRPr/>
            </a:pPr>
            <a:r>
              <a:rPr lang="ru-RU" sz="2800" dirty="0">
                <a:latin typeface="Consolas" panose="020B0609020204030204" pitchFamily="49" charset="0"/>
                <a:cs typeface="Times New Roman" panose="02020603050405020304" pitchFamily="18" charset="0"/>
              </a:rPr>
              <a:t> 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print</a:t>
            </a:r>
            <a:r>
              <a:rPr lang="en-US" sz="2800" dirty="0">
                <a:latin typeface="Consolas" panose="020B0609020204030204" pitchFamily="49" charset="0"/>
                <a:cs typeface="Times New Roman" panose="02020603050405020304" pitchFamily="18" charset="0"/>
              </a:rPr>
              <a:t> ( </a:t>
            </a:r>
            <a:r>
              <a:rPr lang="en-US" sz="2800" dirty="0">
                <a:solidFill>
                  <a:srgbClr val="C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“A[”</a:t>
            </a:r>
            <a:r>
              <a:rPr lang="en-US" sz="2800" dirty="0">
                <a:latin typeface="Consolas" panose="020B0609020204030204" pitchFamily="49" charset="0"/>
                <a:cs typeface="Times New Roman" panose="02020603050405020304" pitchFamily="18" charset="0"/>
              </a:rPr>
              <a:t> L, </a:t>
            </a:r>
            <a:r>
              <a:rPr lang="en-US" sz="2800" dirty="0">
                <a:solidFill>
                  <a:srgbClr val="C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“]=”</a:t>
            </a:r>
            <a:r>
              <a:rPr lang="en-US" sz="2800" dirty="0">
                <a:latin typeface="Consolas" panose="020B0609020204030204" pitchFamily="49" charset="0"/>
                <a:cs typeface="Times New Roman" panose="02020603050405020304" pitchFamily="18" charset="0"/>
              </a:rPr>
              <a:t>, X, </a:t>
            </a:r>
            <a:r>
              <a:rPr lang="en-US" sz="28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sep</a:t>
            </a:r>
            <a:r>
              <a:rPr lang="en-US" sz="2800" dirty="0">
                <a:latin typeface="Consolas" panose="020B0609020204030204" pitchFamily="49" charset="0"/>
                <a:cs typeface="Times New Roman" panose="02020603050405020304" pitchFamily="18" charset="0"/>
              </a:rPr>
              <a:t> = </a:t>
            </a:r>
            <a:r>
              <a:rPr lang="en-US" sz="2800" dirty="0">
                <a:solidFill>
                  <a:srgbClr val="C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“”</a:t>
            </a:r>
            <a:r>
              <a:rPr lang="en-US" sz="2800" dirty="0">
                <a:latin typeface="Consolas" panose="020B0609020204030204" pitchFamily="49" charset="0"/>
                <a:cs typeface="Times New Roman" panose="02020603050405020304" pitchFamily="18" charset="0"/>
              </a:rPr>
              <a:t> )</a:t>
            </a:r>
            <a:endParaRPr lang="ru-RU" sz="28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just" eaLnBrk="1" hangingPunct="1">
              <a:defRPr/>
            </a:pPr>
            <a:r>
              <a:rPr lang="ru-RU" sz="2800" dirty="0">
                <a:solidFill>
                  <a:srgbClr val="0000F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else</a:t>
            </a:r>
            <a:r>
              <a:rPr lang="ru-RU" sz="2800" dirty="0">
                <a:latin typeface="Consolas" panose="020B0609020204030204" pitchFamily="49" charset="0"/>
                <a:cs typeface="Times New Roman" panose="02020603050405020304" pitchFamily="18" charset="0"/>
              </a:rPr>
              <a:t>: </a:t>
            </a:r>
            <a:endParaRPr lang="en-US" sz="28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just" eaLnBrk="1" hangingPunct="1">
              <a:defRPr/>
            </a:pP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</a:t>
            </a:r>
            <a:r>
              <a:rPr lang="ru-RU" sz="2800" dirty="0">
                <a:solidFill>
                  <a:srgbClr val="0070C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print</a:t>
            </a:r>
            <a:r>
              <a:rPr lang="ru-RU" sz="2800" dirty="0">
                <a:latin typeface="Consolas" panose="020B0609020204030204" pitchFamily="49" charset="0"/>
                <a:cs typeface="Times New Roman" panose="02020603050405020304" pitchFamily="18" charset="0"/>
              </a:rPr>
              <a:t> ( </a:t>
            </a:r>
            <a:r>
              <a:rPr lang="en-US" sz="2800" dirty="0">
                <a:solidFill>
                  <a:srgbClr val="C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“Tap</a:t>
            </a:r>
            <a:r>
              <a:rPr lang="az-Latn-AZ" sz="2800" dirty="0">
                <a:solidFill>
                  <a:srgbClr val="C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ılmadı</a:t>
            </a:r>
            <a:r>
              <a:rPr lang="ru-RU" sz="2800" dirty="0">
                <a:solidFill>
                  <a:srgbClr val="C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!</a:t>
            </a:r>
            <a:r>
              <a:rPr lang="en-US" sz="2800" dirty="0">
                <a:solidFill>
                  <a:srgbClr val="C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”</a:t>
            </a:r>
            <a:r>
              <a:rPr lang="ru-RU" sz="2800" dirty="0">
                <a:latin typeface="Consolas" panose="020B0609020204030204" pitchFamily="49" charset="0"/>
                <a:cs typeface="Times New Roman" panose="02020603050405020304" pitchFamily="18" charset="0"/>
              </a:rPr>
              <a:t> 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9E02194F-FE1E-4A6F-B60B-05F042589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368" y="860851"/>
            <a:ext cx="8577263" cy="5447645"/>
          </a:xfrm>
          <a:prstGeom prst="rect">
            <a:avLst/>
          </a:prstGeom>
          <a:solidFill>
            <a:schemeClr val="accent5"/>
          </a:solidFill>
          <a:ln w="12700" cap="flat" cmpd="sng">
            <a:noFill/>
            <a:prstDash val="solid"/>
            <a:miter lim="800000"/>
            <a:headEnd type="none" w="med" len="med"/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>
            <a:lvl1pPr marL="179388" indent="-936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defRPr/>
            </a:pPr>
            <a:r>
              <a:rPr lang="en-US" sz="1200" dirty="0">
                <a:latin typeface="Consolas" panose="020B0609020204030204" pitchFamily="49" charset="0"/>
                <a:cs typeface="Times New Roman" panose="02020603050405020304" pitchFamily="18" charset="0"/>
              </a:rPr>
              <a:t>from random import </a:t>
            </a:r>
            <a:r>
              <a:rPr lang="en-US" sz="12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randint</a:t>
            </a:r>
            <a:endParaRPr lang="en-US" sz="12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just" eaLnBrk="1" hangingPunct="1">
              <a:defRPr/>
            </a:pPr>
            <a:endParaRPr lang="en-US" sz="12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just" eaLnBrk="1" hangingPunct="1">
              <a:defRPr/>
            </a:pPr>
            <a:r>
              <a:rPr lang="en-US" sz="1200" dirty="0">
                <a:latin typeface="Consolas" panose="020B0609020204030204" pitchFamily="49" charset="0"/>
                <a:cs typeface="Times New Roman" panose="02020603050405020304" pitchFamily="18" charset="0"/>
              </a:rPr>
              <a:t>#random list </a:t>
            </a:r>
            <a:r>
              <a:rPr lang="en-US" sz="12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yaratmaq</a:t>
            </a:r>
            <a:endParaRPr lang="en-US" sz="12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just" eaLnBrk="1" hangingPunct="1">
              <a:defRPr/>
            </a:pPr>
            <a:r>
              <a:rPr lang="en-US" sz="1200" dirty="0">
                <a:latin typeface="Consolas" panose="020B0609020204030204" pitchFamily="49" charset="0"/>
                <a:cs typeface="Times New Roman" panose="02020603050405020304" pitchFamily="18" charset="0"/>
              </a:rPr>
              <a:t>N=int(input("</a:t>
            </a:r>
            <a:r>
              <a:rPr lang="en-US" sz="12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uzunlugu</a:t>
            </a:r>
            <a:r>
              <a:rPr lang="en-US" sz="12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daxil</a:t>
            </a:r>
            <a:r>
              <a:rPr lang="en-US" sz="12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edin</a:t>
            </a:r>
            <a:r>
              <a:rPr lang="en-US" sz="1200" dirty="0">
                <a:latin typeface="Consolas" panose="020B0609020204030204" pitchFamily="49" charset="0"/>
                <a:cs typeface="Times New Roman" panose="02020603050405020304" pitchFamily="18" charset="0"/>
              </a:rPr>
              <a:t>: "))</a:t>
            </a:r>
          </a:p>
          <a:p>
            <a:pPr algn="just" eaLnBrk="1" hangingPunct="1">
              <a:defRPr/>
            </a:pPr>
            <a:r>
              <a:rPr lang="en-US" sz="1200" dirty="0">
                <a:latin typeface="Consolas" panose="020B0609020204030204" pitchFamily="49" charset="0"/>
                <a:cs typeface="Times New Roman" panose="02020603050405020304" pitchFamily="18" charset="0"/>
              </a:rPr>
              <a:t>A=[</a:t>
            </a:r>
            <a:r>
              <a:rPr lang="en-US" sz="12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randint</a:t>
            </a:r>
            <a:r>
              <a:rPr lang="en-US" sz="1200" dirty="0">
                <a:latin typeface="Consolas" panose="020B0609020204030204" pitchFamily="49" charset="0"/>
                <a:cs typeface="Times New Roman" panose="02020603050405020304" pitchFamily="18" charset="0"/>
              </a:rPr>
              <a:t>(10,30) for </a:t>
            </a:r>
            <a:r>
              <a:rPr lang="en-US" sz="12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Times New Roman" panose="02020603050405020304" pitchFamily="18" charset="0"/>
              </a:rPr>
              <a:t> in range(N)]</a:t>
            </a:r>
          </a:p>
          <a:p>
            <a:pPr algn="just" eaLnBrk="1" hangingPunct="1">
              <a:defRPr/>
            </a:pPr>
            <a:r>
              <a:rPr lang="en-US" sz="1200" dirty="0">
                <a:latin typeface="Consolas" panose="020B0609020204030204" pitchFamily="49" charset="0"/>
                <a:cs typeface="Times New Roman" panose="02020603050405020304" pitchFamily="18" charset="0"/>
              </a:rPr>
              <a:t>print("random list: ",A)</a:t>
            </a:r>
          </a:p>
          <a:p>
            <a:pPr algn="just" eaLnBrk="1" hangingPunct="1">
              <a:defRPr/>
            </a:pPr>
            <a:endParaRPr lang="en-US" sz="12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just" eaLnBrk="1" hangingPunct="1">
              <a:defRPr/>
            </a:pPr>
            <a:r>
              <a:rPr lang="en-US" sz="1200" dirty="0">
                <a:latin typeface="Consolas" panose="020B0609020204030204" pitchFamily="49" charset="0"/>
                <a:cs typeface="Times New Roman" panose="02020603050405020304" pitchFamily="18" charset="0"/>
              </a:rPr>
              <a:t>#cehsidlemek</a:t>
            </a:r>
          </a:p>
          <a:p>
            <a:pPr algn="just" eaLnBrk="1" hangingPunct="1">
              <a:defRPr/>
            </a:pPr>
            <a:r>
              <a:rPr lang="en-US" sz="1200" dirty="0">
                <a:latin typeface="Consolas" panose="020B0609020204030204" pitchFamily="49" charset="0"/>
                <a:cs typeface="Times New Roman" panose="02020603050405020304" pitchFamily="18" charset="0"/>
              </a:rPr>
              <a:t>for </a:t>
            </a:r>
            <a:r>
              <a:rPr lang="en-US" sz="12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Times New Roman" panose="02020603050405020304" pitchFamily="18" charset="0"/>
              </a:rPr>
              <a:t> in range(N-1):</a:t>
            </a:r>
          </a:p>
          <a:p>
            <a:pPr algn="just" eaLnBrk="1" hangingPunct="1">
              <a:defRPr/>
            </a:pPr>
            <a:r>
              <a:rPr lang="en-US" sz="1200" dirty="0">
                <a:latin typeface="Consolas" panose="020B0609020204030204" pitchFamily="49" charset="0"/>
                <a:cs typeface="Times New Roman" panose="02020603050405020304" pitchFamily="18" charset="0"/>
              </a:rPr>
              <a:t>    for j in range(N-1-i):</a:t>
            </a:r>
          </a:p>
          <a:p>
            <a:pPr algn="just" eaLnBrk="1" hangingPunct="1">
              <a:defRPr/>
            </a:pPr>
            <a:r>
              <a:rPr lang="en-US" sz="1200" dirty="0">
                <a:latin typeface="Consolas" panose="020B0609020204030204" pitchFamily="49" charset="0"/>
                <a:cs typeface="Times New Roman" panose="02020603050405020304" pitchFamily="18" charset="0"/>
              </a:rPr>
              <a:t>        if A[j+1]&lt;A[j]:</a:t>
            </a:r>
          </a:p>
          <a:p>
            <a:pPr algn="just" eaLnBrk="1" hangingPunct="1">
              <a:defRPr/>
            </a:pPr>
            <a:r>
              <a:rPr lang="en-US" sz="1200" dirty="0">
                <a:latin typeface="Consolas" panose="020B0609020204030204" pitchFamily="49" charset="0"/>
                <a:cs typeface="Times New Roman" panose="02020603050405020304" pitchFamily="18" charset="0"/>
              </a:rPr>
              <a:t>            A[j+1],A[j]=A[j],A[j+1]</a:t>
            </a:r>
          </a:p>
          <a:p>
            <a:pPr algn="just" eaLnBrk="1" hangingPunct="1">
              <a:defRPr/>
            </a:pPr>
            <a:r>
              <a:rPr lang="en-US" sz="1200" dirty="0">
                <a:latin typeface="Consolas" panose="020B0609020204030204" pitchFamily="49" charset="0"/>
                <a:cs typeface="Times New Roman" panose="02020603050405020304" pitchFamily="18" charset="0"/>
              </a:rPr>
              <a:t>print("</a:t>
            </a:r>
            <a:r>
              <a:rPr lang="en-US" sz="12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ceshidlenmish</a:t>
            </a:r>
            <a:r>
              <a:rPr lang="en-US" sz="1200" dirty="0">
                <a:latin typeface="Consolas" panose="020B0609020204030204" pitchFamily="49" charset="0"/>
                <a:cs typeface="Times New Roman" panose="02020603050405020304" pitchFamily="18" charset="0"/>
              </a:rPr>
              <a:t> list: ",A)</a:t>
            </a:r>
          </a:p>
          <a:p>
            <a:pPr algn="just" eaLnBrk="1" hangingPunct="1">
              <a:defRPr/>
            </a:pPr>
            <a:endParaRPr lang="en-US" sz="12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just" eaLnBrk="1" hangingPunct="1">
              <a:defRPr/>
            </a:pPr>
            <a:r>
              <a:rPr lang="en-US" sz="1200" dirty="0">
                <a:latin typeface="Consolas" panose="020B0609020204030204" pitchFamily="49" charset="0"/>
                <a:cs typeface="Times New Roman" panose="02020603050405020304" pitchFamily="18" charset="0"/>
              </a:rPr>
              <a:t>#binary-search</a:t>
            </a:r>
          </a:p>
          <a:p>
            <a:pPr algn="just" eaLnBrk="1" hangingPunct="1">
              <a:defRPr/>
            </a:pPr>
            <a:r>
              <a:rPr lang="en-US" sz="1200" dirty="0">
                <a:latin typeface="Consolas" panose="020B0609020204030204" pitchFamily="49" charset="0"/>
                <a:cs typeface="Times New Roman" panose="02020603050405020304" pitchFamily="18" charset="0"/>
              </a:rPr>
              <a:t>Left=0#sol </a:t>
            </a:r>
            <a:r>
              <a:rPr lang="en-US" sz="12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serhedin</a:t>
            </a:r>
            <a:r>
              <a:rPr lang="en-US" sz="12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indeksi</a:t>
            </a:r>
            <a:endParaRPr lang="en-US" sz="12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just" eaLnBrk="1" hangingPunct="1">
              <a:defRPr/>
            </a:pPr>
            <a:r>
              <a:rPr lang="en-US" sz="1200" dirty="0">
                <a:latin typeface="Consolas" panose="020B0609020204030204" pitchFamily="49" charset="0"/>
                <a:cs typeface="Times New Roman" panose="02020603050405020304" pitchFamily="18" charset="0"/>
              </a:rPr>
              <a:t>Right=</a:t>
            </a:r>
            <a:r>
              <a:rPr lang="en-US" sz="12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N#sag</a:t>
            </a:r>
            <a:r>
              <a:rPr lang="en-US" sz="12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serheddin</a:t>
            </a:r>
            <a:r>
              <a:rPr lang="en-US" sz="12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indeksi</a:t>
            </a:r>
            <a:endParaRPr lang="en-US" sz="12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just" eaLnBrk="1" hangingPunct="1">
              <a:defRPr/>
            </a:pPr>
            <a:r>
              <a:rPr lang="en-US" sz="1200" dirty="0">
                <a:latin typeface="Consolas" panose="020B0609020204030204" pitchFamily="49" charset="0"/>
                <a:cs typeface="Times New Roman" panose="02020603050405020304" pitchFamily="18" charset="0"/>
              </a:rPr>
              <a:t>X=int(input("</a:t>
            </a:r>
            <a:r>
              <a:rPr lang="en-US" sz="12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ededi</a:t>
            </a:r>
            <a:r>
              <a:rPr lang="en-US" sz="12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daxil</a:t>
            </a:r>
            <a:r>
              <a:rPr lang="en-US" sz="12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edin</a:t>
            </a:r>
            <a:r>
              <a:rPr lang="en-US" sz="1200" dirty="0">
                <a:latin typeface="Consolas" panose="020B0609020204030204" pitchFamily="49" charset="0"/>
                <a:cs typeface="Times New Roman" panose="02020603050405020304" pitchFamily="18" charset="0"/>
              </a:rPr>
              <a:t>: "))</a:t>
            </a:r>
          </a:p>
          <a:p>
            <a:pPr algn="just" eaLnBrk="1" hangingPunct="1">
              <a:defRPr/>
            </a:pPr>
            <a:r>
              <a:rPr lang="en-US" sz="1200" dirty="0">
                <a:latin typeface="Consolas" panose="020B0609020204030204" pitchFamily="49" charset="0"/>
                <a:cs typeface="Times New Roman" panose="02020603050405020304" pitchFamily="18" charset="0"/>
              </a:rPr>
              <a:t>while Left&lt;Right-1:</a:t>
            </a:r>
          </a:p>
          <a:p>
            <a:pPr algn="just" eaLnBrk="1" hangingPunct="1">
              <a:defRPr/>
            </a:pPr>
            <a:r>
              <a:rPr lang="en-US" sz="1200" dirty="0">
                <a:latin typeface="Consolas" panose="020B0609020204030204" pitchFamily="49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middle_i</a:t>
            </a:r>
            <a:r>
              <a:rPr lang="en-US" sz="1200" dirty="0">
                <a:latin typeface="Consolas" panose="020B0609020204030204" pitchFamily="49" charset="0"/>
                <a:cs typeface="Times New Roman" panose="02020603050405020304" pitchFamily="18" charset="0"/>
              </a:rPr>
              <a:t>=(</a:t>
            </a:r>
            <a:r>
              <a:rPr lang="en-US" sz="12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Left+Right</a:t>
            </a:r>
            <a:r>
              <a:rPr lang="en-US" sz="1200" dirty="0">
                <a:latin typeface="Consolas" panose="020B0609020204030204" pitchFamily="49" charset="0"/>
                <a:cs typeface="Times New Roman" panose="02020603050405020304" pitchFamily="18" charset="0"/>
              </a:rPr>
              <a:t>)//2</a:t>
            </a:r>
          </a:p>
          <a:p>
            <a:pPr algn="just" eaLnBrk="1" hangingPunct="1">
              <a:defRPr/>
            </a:pPr>
            <a:r>
              <a:rPr lang="en-US" sz="1200" dirty="0">
                <a:latin typeface="Consolas" panose="020B0609020204030204" pitchFamily="49" charset="0"/>
                <a:cs typeface="Times New Roman" panose="02020603050405020304" pitchFamily="18" charset="0"/>
              </a:rPr>
              <a:t>    print("X=", X,"A[</a:t>
            </a:r>
            <a:r>
              <a:rPr lang="en-US" sz="12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middle_i</a:t>
            </a:r>
            <a:r>
              <a:rPr lang="en-US" sz="1200" dirty="0">
                <a:latin typeface="Consolas" panose="020B0609020204030204" pitchFamily="49" charset="0"/>
                <a:cs typeface="Times New Roman" panose="02020603050405020304" pitchFamily="18" charset="0"/>
              </a:rPr>
              <a:t>]=",A[</a:t>
            </a:r>
            <a:r>
              <a:rPr lang="en-US" sz="12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middle_i</a:t>
            </a:r>
            <a:r>
              <a:rPr lang="en-US" sz="1200" dirty="0">
                <a:latin typeface="Consolas" panose="020B0609020204030204" pitchFamily="49" charset="0"/>
                <a:cs typeface="Times New Roman" panose="02020603050405020304" pitchFamily="18" charset="0"/>
              </a:rPr>
              <a:t>],"</a:t>
            </a:r>
            <a:r>
              <a:rPr lang="en-US" sz="12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middle_i</a:t>
            </a:r>
            <a:r>
              <a:rPr lang="en-US" sz="1200" dirty="0">
                <a:latin typeface="Consolas" panose="020B0609020204030204" pitchFamily="49" charset="0"/>
                <a:cs typeface="Times New Roman" panose="02020603050405020304" pitchFamily="18" charset="0"/>
              </a:rPr>
              <a:t>=",middle_</a:t>
            </a:r>
            <a:r>
              <a:rPr lang="en-US" sz="12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Times New Roman" panose="02020603050405020304" pitchFamily="18" charset="0"/>
              </a:rPr>
              <a:t>,"</a:t>
            </a:r>
            <a:r>
              <a:rPr lang="en-US" sz="12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Right",Right,"Left",Left</a:t>
            </a:r>
            <a:r>
              <a:rPr lang="en-US" sz="1200" dirty="0">
                <a:latin typeface="Consolas" panose="020B0609020204030204" pitchFamily="49" charset="0"/>
                <a:cs typeface="Times New Roman" panose="02020603050405020304" pitchFamily="18" charset="0"/>
              </a:rPr>
              <a:t>)</a:t>
            </a:r>
          </a:p>
          <a:p>
            <a:pPr algn="just" eaLnBrk="1" hangingPunct="1">
              <a:defRPr/>
            </a:pPr>
            <a:r>
              <a:rPr lang="en-US" sz="1200" dirty="0">
                <a:latin typeface="Consolas" panose="020B0609020204030204" pitchFamily="49" charset="0"/>
                <a:cs typeface="Times New Roman" panose="02020603050405020304" pitchFamily="18" charset="0"/>
              </a:rPr>
              <a:t>    if X&lt;A[</a:t>
            </a:r>
            <a:r>
              <a:rPr lang="en-US" sz="12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middle_i</a:t>
            </a:r>
            <a:r>
              <a:rPr lang="en-US" sz="1200" dirty="0">
                <a:latin typeface="Consolas" panose="020B0609020204030204" pitchFamily="49" charset="0"/>
                <a:cs typeface="Times New Roman" panose="02020603050405020304" pitchFamily="18" charset="0"/>
              </a:rPr>
              <a:t>]:</a:t>
            </a:r>
          </a:p>
          <a:p>
            <a:pPr algn="just" eaLnBrk="1" hangingPunct="1">
              <a:defRPr/>
            </a:pPr>
            <a:r>
              <a:rPr lang="en-US" sz="1200" dirty="0">
                <a:latin typeface="Consolas" panose="020B0609020204030204" pitchFamily="49" charset="0"/>
                <a:cs typeface="Times New Roman" panose="02020603050405020304" pitchFamily="18" charset="0"/>
              </a:rPr>
              <a:t>        Right=</a:t>
            </a:r>
            <a:r>
              <a:rPr lang="en-US" sz="12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middle_i</a:t>
            </a:r>
            <a:endParaRPr lang="en-US" sz="12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just" eaLnBrk="1" hangingPunct="1">
              <a:defRPr/>
            </a:pPr>
            <a:r>
              <a:rPr lang="en-US" sz="1200" dirty="0">
                <a:latin typeface="Consolas" panose="020B0609020204030204" pitchFamily="49" charset="0"/>
                <a:cs typeface="Times New Roman" panose="02020603050405020304" pitchFamily="18" charset="0"/>
              </a:rPr>
              <a:t>    else:</a:t>
            </a:r>
          </a:p>
          <a:p>
            <a:pPr algn="just" eaLnBrk="1" hangingPunct="1">
              <a:defRPr/>
            </a:pPr>
            <a:r>
              <a:rPr lang="en-US" sz="1200" dirty="0">
                <a:latin typeface="Consolas" panose="020B0609020204030204" pitchFamily="49" charset="0"/>
                <a:cs typeface="Times New Roman" panose="02020603050405020304" pitchFamily="18" charset="0"/>
              </a:rPr>
              <a:t>        Left=</a:t>
            </a:r>
            <a:r>
              <a:rPr lang="en-US" sz="12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middle_i</a:t>
            </a:r>
            <a:endParaRPr lang="en-US" sz="12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just" eaLnBrk="1" hangingPunct="1">
              <a:defRPr/>
            </a:pPr>
            <a:r>
              <a:rPr lang="en-US" sz="1200" dirty="0">
                <a:latin typeface="Consolas" panose="020B0609020204030204" pitchFamily="49" charset="0"/>
                <a:cs typeface="Times New Roman" panose="02020603050405020304" pitchFamily="18" charset="0"/>
              </a:rPr>
              <a:t>if A[Left]==X:</a:t>
            </a:r>
          </a:p>
          <a:p>
            <a:pPr algn="just" eaLnBrk="1" hangingPunct="1">
              <a:defRPr/>
            </a:pPr>
            <a:r>
              <a:rPr lang="en-US" sz="1200" dirty="0">
                <a:latin typeface="Consolas" panose="020B0609020204030204" pitchFamily="49" charset="0"/>
                <a:cs typeface="Times New Roman" panose="02020603050405020304" pitchFamily="18" charset="0"/>
              </a:rPr>
              <a:t>    print("A[",Left,"]=",</a:t>
            </a:r>
            <a:r>
              <a:rPr lang="en-US" sz="12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X,sep</a:t>
            </a:r>
            <a:r>
              <a:rPr lang="en-US" sz="1200" dirty="0">
                <a:latin typeface="Consolas" panose="020B0609020204030204" pitchFamily="49" charset="0"/>
                <a:cs typeface="Times New Roman" panose="02020603050405020304" pitchFamily="18" charset="0"/>
              </a:rPr>
              <a:t>="")</a:t>
            </a:r>
          </a:p>
          <a:p>
            <a:pPr algn="just" eaLnBrk="1" hangingPunct="1">
              <a:defRPr/>
            </a:pPr>
            <a:r>
              <a:rPr lang="en-US" sz="1200" dirty="0">
                <a:latin typeface="Consolas" panose="020B0609020204030204" pitchFamily="49" charset="0"/>
                <a:cs typeface="Times New Roman" panose="02020603050405020304" pitchFamily="18" charset="0"/>
              </a:rPr>
              <a:t>else:</a:t>
            </a:r>
          </a:p>
          <a:p>
            <a:pPr algn="just" eaLnBrk="1" hangingPunct="1">
              <a:defRPr/>
            </a:pPr>
            <a:r>
              <a:rPr lang="en-US" sz="1200" dirty="0">
                <a:latin typeface="Consolas" panose="020B0609020204030204" pitchFamily="49" charset="0"/>
                <a:cs typeface="Times New Roman" panose="02020603050405020304" pitchFamily="18" charset="0"/>
              </a:rPr>
              <a:t>    print("</a:t>
            </a:r>
            <a:r>
              <a:rPr lang="en-US" sz="12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Tapilmadi</a:t>
            </a:r>
            <a:r>
              <a:rPr lang="en-US" sz="1200" dirty="0">
                <a:latin typeface="Consolas" panose="020B0609020204030204" pitchFamily="49" charset="0"/>
                <a:cs typeface="Times New Roman" panose="02020603050405020304" pitchFamily="18" charset="0"/>
              </a:rPr>
              <a:t>")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3B90864-5B46-4FF7-B744-941D5E9F86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1150" y="301625"/>
            <a:ext cx="8375650" cy="471488"/>
          </a:xfrm>
        </p:spPr>
        <p:txBody>
          <a:bodyPr/>
          <a:lstStyle/>
          <a:p>
            <a:r>
              <a:rPr lang="en-US" altLang="ru-RU" b="1" dirty="0" err="1">
                <a:latin typeface="Consolas" panose="020B0609020204030204" pitchFamily="49" charset="0"/>
              </a:rPr>
              <a:t>Binar</a:t>
            </a:r>
            <a:r>
              <a:rPr lang="en-US" altLang="ru-RU" b="1" dirty="0">
                <a:latin typeface="Consolas" panose="020B0609020204030204" pitchFamily="49" charset="0"/>
              </a:rPr>
              <a:t> </a:t>
            </a:r>
            <a:r>
              <a:rPr lang="en-US" altLang="ru-RU" b="1" dirty="0" err="1">
                <a:latin typeface="Consolas" panose="020B0609020204030204" pitchFamily="49" charset="0"/>
              </a:rPr>
              <a:t>axtarışı</a:t>
            </a:r>
            <a:endParaRPr lang="ru-RU" altLang="ru-RU" b="1" dirty="0"/>
          </a:p>
        </p:txBody>
      </p:sp>
    </p:spTree>
    <p:extLst>
      <p:ext uri="{BB962C8B-B14F-4D97-AF65-F5344CB8AC3E}">
        <p14:creationId xmlns:p14="http://schemas.microsoft.com/office/powerpoint/2010/main" val="18087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DB1D44B-798B-4B47-BF48-2B4F87860E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1150" y="301625"/>
            <a:ext cx="8375650" cy="471488"/>
          </a:xfrm>
        </p:spPr>
        <p:txBody>
          <a:bodyPr/>
          <a:lstStyle/>
          <a:p>
            <a:r>
              <a:rPr lang="en-US" altLang="ru-RU" b="1" dirty="0" err="1">
                <a:latin typeface="Consolas" panose="020B0609020204030204" pitchFamily="49" charset="0"/>
              </a:rPr>
              <a:t>Binar</a:t>
            </a:r>
            <a:r>
              <a:rPr lang="en-US" altLang="ru-RU" b="1" dirty="0">
                <a:latin typeface="Consolas" panose="020B0609020204030204" pitchFamily="49" charset="0"/>
              </a:rPr>
              <a:t> </a:t>
            </a:r>
            <a:r>
              <a:rPr lang="en-US" altLang="ru-RU" b="1" dirty="0" err="1">
                <a:latin typeface="Consolas" panose="020B0609020204030204" pitchFamily="49" charset="0"/>
              </a:rPr>
              <a:t>axtarışı</a:t>
            </a:r>
            <a:r>
              <a:rPr lang="en-US" altLang="ru-RU" b="1" dirty="0">
                <a:latin typeface="Consolas" panose="020B0609020204030204" pitchFamily="49" charset="0"/>
              </a:rPr>
              <a:t> another version</a:t>
            </a:r>
            <a:endParaRPr lang="ru-RU" altLang="ru-RU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81008F3-96DA-49F2-839B-4F8AB2D1AC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368" y="1876516"/>
            <a:ext cx="8577263" cy="3416320"/>
          </a:xfrm>
          <a:prstGeom prst="rect">
            <a:avLst/>
          </a:prstGeom>
          <a:solidFill>
            <a:schemeClr val="accent5"/>
          </a:solidFill>
          <a:ln w="12700" cap="flat" cmpd="sng">
            <a:noFill/>
            <a:prstDash val="solid"/>
            <a:miter lim="800000"/>
            <a:headEnd type="none" w="med" len="med"/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>
            <a:lvl1pPr marL="179388" indent="-936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defRPr/>
            </a:pP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binary_search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(target, </a:t>
            </a:r>
            <a:r>
              <a:rPr lang="en-US" dirty="0" err="1">
                <a:latin typeface="Consolas" panose="020B0609020204030204" pitchFamily="49" charset="0"/>
                <a:cs typeface="Times New Roman" panose="02020603050405020304" pitchFamily="18" charset="0"/>
              </a:rPr>
              <a:t>mylist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):</a:t>
            </a:r>
          </a:p>
          <a:p>
            <a:pPr algn="just" eaLnBrk="1" hangingPunct="1">
              <a:defRPr/>
            </a:pP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   left=0</a:t>
            </a:r>
          </a:p>
          <a:p>
            <a:pPr algn="just" eaLnBrk="1" hangingPunct="1">
              <a:defRPr/>
            </a:pP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   right =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Times New Roman" panose="02020603050405020304" pitchFamily="18" charset="0"/>
              </a:rPr>
              <a:t>mylist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)-1</a:t>
            </a:r>
          </a:p>
          <a:p>
            <a:pPr algn="just" eaLnBrk="1" hangingPunct="1">
              <a:defRPr/>
            </a:pP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   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while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left &lt;= right:</a:t>
            </a:r>
          </a:p>
          <a:p>
            <a:pPr algn="just" eaLnBrk="1" hangingPunct="1">
              <a:defRPr/>
            </a:pP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       middle = (</a:t>
            </a:r>
            <a:r>
              <a:rPr lang="en-US" dirty="0" err="1">
                <a:latin typeface="Consolas" panose="020B0609020204030204" pitchFamily="49" charset="0"/>
                <a:cs typeface="Times New Roman" panose="02020603050405020304" pitchFamily="18" charset="0"/>
              </a:rPr>
              <a:t>left+right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)//2</a:t>
            </a:r>
          </a:p>
          <a:p>
            <a:pPr algn="just" eaLnBrk="1" hangingPunct="1">
              <a:defRPr/>
            </a:pP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       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if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target&lt;</a:t>
            </a:r>
            <a:r>
              <a:rPr lang="en-US" dirty="0" err="1">
                <a:latin typeface="Consolas" panose="020B0609020204030204" pitchFamily="49" charset="0"/>
                <a:cs typeface="Times New Roman" panose="02020603050405020304" pitchFamily="18" charset="0"/>
              </a:rPr>
              <a:t>mylist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[middle]:</a:t>
            </a:r>
          </a:p>
          <a:p>
            <a:pPr algn="just" eaLnBrk="1" hangingPunct="1">
              <a:defRPr/>
            </a:pP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           right = middle-1</a:t>
            </a:r>
          </a:p>
          <a:p>
            <a:pPr algn="just" eaLnBrk="1" hangingPunct="1">
              <a:defRPr/>
            </a:pP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solidFill>
                  <a:srgbClr val="FFC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elif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Times New Roman" panose="02020603050405020304" pitchFamily="18" charset="0"/>
              </a:rPr>
              <a:t>mylist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[middle] &lt; target:</a:t>
            </a:r>
          </a:p>
          <a:p>
            <a:pPr algn="just" eaLnBrk="1" hangingPunct="1">
              <a:defRPr/>
            </a:pP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           left = middle+1</a:t>
            </a:r>
          </a:p>
          <a:p>
            <a:pPr algn="just" eaLnBrk="1" hangingPunct="1">
              <a:defRPr/>
            </a:pP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    else:</a:t>
            </a:r>
          </a:p>
          <a:p>
            <a:pPr algn="just" eaLnBrk="1" hangingPunct="1">
              <a:defRPr/>
            </a:pP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           return middle</a:t>
            </a:r>
            <a:endParaRPr lang="en-GB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just" eaLnBrk="1" hangingPunct="1">
              <a:defRPr/>
            </a:pPr>
            <a:r>
              <a:rPr lang="en-GB" dirty="0">
                <a:latin typeface="Consolas" panose="020B0609020204030204" pitchFamily="49" charset="0"/>
                <a:cs typeface="Times New Roman" panose="02020603050405020304" pitchFamily="18" charset="0"/>
              </a:rPr>
              <a:t>	    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return False</a:t>
            </a:r>
            <a:endParaRPr lang="en-US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89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Заголовок 1">
            <a:extLst>
              <a:ext uri="{FF2B5EF4-FFF2-40B4-BE49-F238E27FC236}">
                <a16:creationId xmlns:a16="http://schemas.microsoft.com/office/drawing/2014/main" id="{C5E22B24-DE4E-B143-A7BE-182969769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301625"/>
            <a:ext cx="8375650" cy="471488"/>
          </a:xfrm>
        </p:spPr>
        <p:txBody>
          <a:bodyPr/>
          <a:lstStyle/>
          <a:p>
            <a:r>
              <a:rPr lang="en-US" altLang="ru-RU" b="1" dirty="0" err="1">
                <a:latin typeface="Consolas" panose="020B0609020204030204" pitchFamily="49" charset="0"/>
              </a:rPr>
              <a:t>Binar</a:t>
            </a:r>
            <a:r>
              <a:rPr lang="az-Latn-AZ" altLang="ru-RU" b="1" dirty="0">
                <a:latin typeface="Consolas" panose="020B0609020204030204" pitchFamily="49" charset="0"/>
              </a:rPr>
              <a:t> </a:t>
            </a:r>
            <a:r>
              <a:rPr lang="en-US" altLang="ru-RU" b="1" dirty="0" err="1">
                <a:latin typeface="Consolas" panose="020B0609020204030204" pitchFamily="49" charset="0"/>
              </a:rPr>
              <a:t>axtarışı</a:t>
            </a:r>
            <a:endParaRPr lang="ru-RU" altLang="ru-RU" b="1" dirty="0">
              <a:latin typeface="Consolas" panose="020B0609020204030204" pitchFamily="49" charset="0"/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C078CBB4-F910-5E40-BD72-A7108FA2E405}"/>
              </a:ext>
            </a:extLst>
          </p:cNvPr>
          <p:cNvGraphicFramePr>
            <a:graphicFrameLocks noGrp="1"/>
          </p:cNvGraphicFramePr>
          <p:nvPr/>
        </p:nvGraphicFramePr>
        <p:xfrm>
          <a:off x="1422400" y="1268413"/>
          <a:ext cx="5289549" cy="2647951"/>
        </p:xfrm>
        <a:graphic>
          <a:graphicData uri="http://schemas.openxmlformats.org/drawingml/2006/table">
            <a:tbl>
              <a:tblPr/>
              <a:tblGrid>
                <a:gridCol w="17631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3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31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7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400" b="1" dirty="0">
                          <a:latin typeface="+mj-lt"/>
                          <a:ea typeface="Times New Roman"/>
                          <a:cs typeface="Courier New"/>
                        </a:rPr>
                        <a:t>N</a:t>
                      </a:r>
                      <a:endParaRPr lang="ru-RU" sz="2400" dirty="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77" marR="6857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Aft>
                          <a:spcPts val="0"/>
                        </a:spcAft>
                      </a:pPr>
                      <a:r>
                        <a:rPr lang="az-Latn-AZ" sz="1800" b="1" dirty="0">
                          <a:latin typeface="+mj-lt"/>
                          <a:ea typeface="Times New Roman"/>
                          <a:cs typeface="Courier New"/>
                        </a:rPr>
                        <a:t>Xətti axtarış</a:t>
                      </a:r>
                    </a:p>
                  </a:txBody>
                  <a:tcPr marL="68577" marR="68577" marT="36190" marB="361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Aft>
                          <a:spcPts val="0"/>
                        </a:spcAft>
                      </a:pPr>
                      <a:r>
                        <a:rPr lang="az-Latn-AZ" sz="1800" b="1" dirty="0">
                          <a:latin typeface="+mj-lt"/>
                          <a:ea typeface="Times New Roman"/>
                          <a:cs typeface="Courier New"/>
                        </a:rPr>
                        <a:t>Binar axtarış</a:t>
                      </a:r>
                      <a:endParaRPr lang="ru-RU" sz="2400" dirty="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77" marR="68577" marT="36190" marB="361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0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400" b="1" dirty="0">
                          <a:latin typeface="+mj-lt"/>
                          <a:ea typeface="Times New Roman"/>
                          <a:cs typeface="Courier New" pitchFamily="49" charset="0"/>
                        </a:rPr>
                        <a:t>2</a:t>
                      </a:r>
                    </a:p>
                  </a:txBody>
                  <a:tcPr marL="68577" marR="6857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400" b="1" dirty="0">
                          <a:latin typeface="+mj-lt"/>
                          <a:ea typeface="Times New Roman"/>
                          <a:cs typeface="Courier New" pitchFamily="49" charset="0"/>
                        </a:rPr>
                        <a:t>2</a:t>
                      </a:r>
                    </a:p>
                  </a:txBody>
                  <a:tcPr marL="68577" marR="6857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400" b="1" dirty="0">
                          <a:solidFill>
                            <a:srgbClr val="FF0000"/>
                          </a:solidFill>
                          <a:latin typeface="+mj-lt"/>
                          <a:ea typeface="Times New Roman"/>
                          <a:cs typeface="Courier New" pitchFamily="49" charset="0"/>
                        </a:rPr>
                        <a:t>2</a:t>
                      </a:r>
                    </a:p>
                  </a:txBody>
                  <a:tcPr marL="68577" marR="6857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0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400" b="1" dirty="0">
                          <a:latin typeface="+mj-lt"/>
                          <a:ea typeface="Times New Roman"/>
                          <a:cs typeface="Courier New" pitchFamily="49" charset="0"/>
                        </a:rPr>
                        <a:t>16</a:t>
                      </a:r>
                    </a:p>
                  </a:txBody>
                  <a:tcPr marL="68577" marR="6857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400" b="1" dirty="0">
                          <a:latin typeface="+mj-lt"/>
                          <a:ea typeface="Times New Roman"/>
                          <a:cs typeface="Courier New" pitchFamily="49" charset="0"/>
                        </a:rPr>
                        <a:t>16</a:t>
                      </a:r>
                    </a:p>
                  </a:txBody>
                  <a:tcPr marL="68577" marR="6857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400" b="1" dirty="0">
                          <a:solidFill>
                            <a:srgbClr val="FF0000"/>
                          </a:solidFill>
                          <a:latin typeface="+mj-lt"/>
                          <a:ea typeface="Times New Roman"/>
                          <a:cs typeface="Courier New" pitchFamily="49" charset="0"/>
                        </a:rPr>
                        <a:t>5</a:t>
                      </a:r>
                    </a:p>
                  </a:txBody>
                  <a:tcPr marL="68577" marR="6857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30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400" b="1">
                          <a:latin typeface="+mj-lt"/>
                          <a:ea typeface="Times New Roman"/>
                          <a:cs typeface="Courier New" pitchFamily="49" charset="0"/>
                        </a:rPr>
                        <a:t>1024</a:t>
                      </a:r>
                    </a:p>
                  </a:txBody>
                  <a:tcPr marL="68577" marR="6857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400" b="1" dirty="0">
                          <a:latin typeface="+mj-lt"/>
                          <a:ea typeface="Times New Roman"/>
                          <a:cs typeface="Courier New" pitchFamily="49" charset="0"/>
                        </a:rPr>
                        <a:t>1024</a:t>
                      </a:r>
                    </a:p>
                  </a:txBody>
                  <a:tcPr marL="68577" marR="6857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400" b="1" dirty="0">
                          <a:solidFill>
                            <a:srgbClr val="FF0000"/>
                          </a:solidFill>
                          <a:latin typeface="+mj-lt"/>
                          <a:ea typeface="Times New Roman"/>
                          <a:cs typeface="Courier New" pitchFamily="49" charset="0"/>
                        </a:rPr>
                        <a:t>11</a:t>
                      </a:r>
                    </a:p>
                  </a:txBody>
                  <a:tcPr marL="68577" marR="6857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30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400" b="1">
                          <a:latin typeface="+mj-lt"/>
                          <a:ea typeface="Times New Roman"/>
                          <a:cs typeface="Courier New" pitchFamily="49" charset="0"/>
                        </a:rPr>
                        <a:t>1048576</a:t>
                      </a:r>
                    </a:p>
                  </a:txBody>
                  <a:tcPr marL="68577" marR="6857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400" b="1" dirty="0">
                          <a:latin typeface="+mj-lt"/>
                          <a:ea typeface="Times New Roman"/>
                          <a:cs typeface="Courier New" pitchFamily="49" charset="0"/>
                        </a:rPr>
                        <a:t>1048576</a:t>
                      </a:r>
                    </a:p>
                  </a:txBody>
                  <a:tcPr marL="68577" marR="6857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400" b="1" dirty="0">
                          <a:solidFill>
                            <a:srgbClr val="FF0000"/>
                          </a:solidFill>
                          <a:latin typeface="+mj-lt"/>
                          <a:ea typeface="Times New Roman"/>
                          <a:cs typeface="Courier New" pitchFamily="49" charset="0"/>
                        </a:rPr>
                        <a:t>21</a:t>
                      </a:r>
                    </a:p>
                  </a:txBody>
                  <a:tcPr marL="68577" marR="6857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90613" y="4135438"/>
            <a:ext cx="65643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 marL="177800" indent="-177800"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az-Latn-AZ" altLang="ru-RU" sz="2400">
                <a:solidFill>
                  <a:schemeClr val="tx1"/>
                </a:solidFill>
                <a:latin typeface="Consolas" panose="020B0609020204030204" pitchFamily="49" charset="0"/>
              </a:rPr>
              <a:t>Xətti axtarışdan daha sürətlidir.</a:t>
            </a:r>
            <a:endParaRPr lang="ru-RU" altLang="ru-RU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614363" y="4154488"/>
            <a:ext cx="395287" cy="396875"/>
            <a:chOff x="267" y="866"/>
            <a:chExt cx="250" cy="250"/>
          </a:xfrm>
        </p:grpSpPr>
        <p:sp>
          <p:nvSpPr>
            <p:cNvPr id="80924" name="Oval 9"/>
            <p:cNvSpPr>
              <a:spLocks noChangeAspect="1" noChangeArrowheads="1"/>
            </p:cNvSpPr>
            <p:nvPr/>
          </p:nvSpPr>
          <p:spPr bwMode="auto">
            <a:xfrm>
              <a:off x="267" y="866"/>
              <a:ext cx="250" cy="25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rgbClr val="3C8C93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ru-RU" altLang="ru-RU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80925" name="Group 10"/>
            <p:cNvGrpSpPr>
              <a:grpSpLocks noChangeAspect="1"/>
            </p:cNvGrpSpPr>
            <p:nvPr/>
          </p:nvGrpSpPr>
          <p:grpSpPr bwMode="auto">
            <a:xfrm>
              <a:off x="298" y="895"/>
              <a:ext cx="188" cy="187"/>
              <a:chOff x="3051" y="2667"/>
              <a:chExt cx="1299" cy="1299"/>
            </a:xfrm>
          </p:grpSpPr>
          <p:sp>
            <p:nvSpPr>
              <p:cNvPr id="80927" name="Rectangle 11"/>
              <p:cNvSpPr>
                <a:spLocks noChangeAspect="1" noChangeArrowheads="1"/>
              </p:cNvSpPr>
              <p:nvPr/>
            </p:nvSpPr>
            <p:spPr bwMode="auto">
              <a:xfrm>
                <a:off x="3051" y="3105"/>
                <a:ext cx="1299" cy="4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rgbClr val="3C8C93"/>
                    </a:solidFill>
                    <a:latin typeface="Agency FB" panose="020B0503020202020204" pitchFamily="34" charset="0"/>
                    <a:ea typeface="Consolas" panose="020B0609020204030204" pitchFamily="49" charset="0"/>
                    <a:cs typeface="Consolas" panose="020B0609020204030204" pitchFamily="49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gency FB" panose="020B0503020202020204" pitchFamily="34" charset="0"/>
                    <a:ea typeface="Consolas" panose="020B0609020204030204" pitchFamily="49" charset="0"/>
                    <a:cs typeface="Consolas" panose="020B0609020204030204" pitchFamily="49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gency FB" panose="020B0503020202020204" pitchFamily="34" charset="0"/>
                    <a:ea typeface="Consolas" panose="020B0609020204030204" pitchFamily="49" charset="0"/>
                    <a:cs typeface="Consolas" panose="020B0609020204030204" pitchFamily="49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gency FB" panose="020B0503020202020204" pitchFamily="34" charset="0"/>
                    <a:ea typeface="Consolas" panose="020B0609020204030204" pitchFamily="49" charset="0"/>
                    <a:cs typeface="Consolas" panose="020B0609020204030204" pitchFamily="49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Agency FB" panose="020B0503020202020204" pitchFamily="34" charset="0"/>
                    <a:ea typeface="Consolas" panose="020B0609020204030204" pitchFamily="49" charset="0"/>
                    <a:cs typeface="Consolas" panose="020B0609020204030204" pitchFamily="49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gency FB" panose="020B0503020202020204" pitchFamily="34" charset="0"/>
                    <a:ea typeface="Consolas" panose="020B0609020204030204" pitchFamily="49" charset="0"/>
                    <a:cs typeface="Consolas" panose="020B0609020204030204" pitchFamily="49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gency FB" panose="020B0503020202020204" pitchFamily="34" charset="0"/>
                    <a:ea typeface="Consolas" panose="020B0609020204030204" pitchFamily="49" charset="0"/>
                    <a:cs typeface="Consolas" panose="020B0609020204030204" pitchFamily="49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gency FB" panose="020B0503020202020204" pitchFamily="34" charset="0"/>
                    <a:ea typeface="Consolas" panose="020B0609020204030204" pitchFamily="49" charset="0"/>
                    <a:cs typeface="Consolas" panose="020B0609020204030204" pitchFamily="49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gency FB" panose="020B0503020202020204" pitchFamily="34" charset="0"/>
                    <a:ea typeface="Consolas" panose="020B0609020204030204" pitchFamily="49" charset="0"/>
                    <a:cs typeface="Consolas" panose="020B0609020204030204" pitchFamily="49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ru-RU" altLang="ru-RU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928" name="Rectangle 12"/>
              <p:cNvSpPr>
                <a:spLocks noChangeAspect="1" noChangeArrowheads="1"/>
              </p:cNvSpPr>
              <p:nvPr/>
            </p:nvSpPr>
            <p:spPr bwMode="auto">
              <a:xfrm rot="-5400000">
                <a:off x="3057" y="3105"/>
                <a:ext cx="1299" cy="4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rgbClr val="3C8C93"/>
                    </a:solidFill>
                    <a:latin typeface="Agency FB" panose="020B0503020202020204" pitchFamily="34" charset="0"/>
                    <a:ea typeface="Consolas" panose="020B0609020204030204" pitchFamily="49" charset="0"/>
                    <a:cs typeface="Consolas" panose="020B0609020204030204" pitchFamily="49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gency FB" panose="020B0503020202020204" pitchFamily="34" charset="0"/>
                    <a:ea typeface="Consolas" panose="020B0609020204030204" pitchFamily="49" charset="0"/>
                    <a:cs typeface="Consolas" panose="020B0609020204030204" pitchFamily="49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gency FB" panose="020B0503020202020204" pitchFamily="34" charset="0"/>
                    <a:ea typeface="Consolas" panose="020B0609020204030204" pitchFamily="49" charset="0"/>
                    <a:cs typeface="Consolas" panose="020B0609020204030204" pitchFamily="49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gency FB" panose="020B0503020202020204" pitchFamily="34" charset="0"/>
                    <a:ea typeface="Consolas" panose="020B0609020204030204" pitchFamily="49" charset="0"/>
                    <a:cs typeface="Consolas" panose="020B0609020204030204" pitchFamily="49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Agency FB" panose="020B0503020202020204" pitchFamily="34" charset="0"/>
                    <a:ea typeface="Consolas" panose="020B0609020204030204" pitchFamily="49" charset="0"/>
                    <a:cs typeface="Consolas" panose="020B0609020204030204" pitchFamily="49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gency FB" panose="020B0503020202020204" pitchFamily="34" charset="0"/>
                    <a:ea typeface="Consolas" panose="020B0609020204030204" pitchFamily="49" charset="0"/>
                    <a:cs typeface="Consolas" panose="020B0609020204030204" pitchFamily="49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gency FB" panose="020B0503020202020204" pitchFamily="34" charset="0"/>
                    <a:ea typeface="Consolas" panose="020B0609020204030204" pitchFamily="49" charset="0"/>
                    <a:cs typeface="Consolas" panose="020B0609020204030204" pitchFamily="49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gency FB" panose="020B0503020202020204" pitchFamily="34" charset="0"/>
                    <a:ea typeface="Consolas" panose="020B0609020204030204" pitchFamily="49" charset="0"/>
                    <a:cs typeface="Consolas" panose="020B0609020204030204" pitchFamily="49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gency FB" panose="020B0503020202020204" pitchFamily="34" charset="0"/>
                    <a:ea typeface="Consolas" panose="020B0609020204030204" pitchFamily="49" charset="0"/>
                    <a:cs typeface="Consolas" panose="020B0609020204030204" pitchFamily="49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ru-RU" altLang="ru-RU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80926" name="Freeform 13"/>
            <p:cNvSpPr>
              <a:spLocks noChangeAspect="1"/>
            </p:cNvSpPr>
            <p:nvPr/>
          </p:nvSpPr>
          <p:spPr bwMode="auto">
            <a:xfrm>
              <a:off x="298" y="897"/>
              <a:ext cx="188" cy="188"/>
            </a:xfrm>
            <a:custGeom>
              <a:avLst/>
              <a:gdLst>
                <a:gd name="T0" fmla="*/ 0 w 1302"/>
                <a:gd name="T1" fmla="*/ 0 h 1299"/>
                <a:gd name="T2" fmla="*/ 0 w 1302"/>
                <a:gd name="T3" fmla="*/ 0 h 1299"/>
                <a:gd name="T4" fmla="*/ 0 w 1302"/>
                <a:gd name="T5" fmla="*/ 0 h 1299"/>
                <a:gd name="T6" fmla="*/ 0 w 1302"/>
                <a:gd name="T7" fmla="*/ 0 h 1299"/>
                <a:gd name="T8" fmla="*/ 0 w 1302"/>
                <a:gd name="T9" fmla="*/ 0 h 1299"/>
                <a:gd name="T10" fmla="*/ 0 w 1302"/>
                <a:gd name="T11" fmla="*/ 0 h 1299"/>
                <a:gd name="T12" fmla="*/ 0 w 1302"/>
                <a:gd name="T13" fmla="*/ 0 h 1299"/>
                <a:gd name="T14" fmla="*/ 0 w 1302"/>
                <a:gd name="T15" fmla="*/ 0 h 1299"/>
                <a:gd name="T16" fmla="*/ 0 w 1302"/>
                <a:gd name="T17" fmla="*/ 0 h 1299"/>
                <a:gd name="T18" fmla="*/ 0 w 1302"/>
                <a:gd name="T19" fmla="*/ 0 h 1299"/>
                <a:gd name="T20" fmla="*/ 0 w 1302"/>
                <a:gd name="T21" fmla="*/ 0 h 1299"/>
                <a:gd name="T22" fmla="*/ 0 w 1302"/>
                <a:gd name="T23" fmla="*/ 0 h 1299"/>
                <a:gd name="T24" fmla="*/ 0 w 1302"/>
                <a:gd name="T25" fmla="*/ 0 h 129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302"/>
                <a:gd name="T40" fmla="*/ 0 h 1299"/>
                <a:gd name="T41" fmla="*/ 1302 w 1302"/>
                <a:gd name="T42" fmla="*/ 1299 h 129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302" h="1299">
                  <a:moveTo>
                    <a:pt x="3" y="438"/>
                  </a:moveTo>
                  <a:lnTo>
                    <a:pt x="444" y="438"/>
                  </a:lnTo>
                  <a:lnTo>
                    <a:pt x="444" y="0"/>
                  </a:lnTo>
                  <a:lnTo>
                    <a:pt x="870" y="0"/>
                  </a:lnTo>
                  <a:lnTo>
                    <a:pt x="870" y="441"/>
                  </a:lnTo>
                  <a:lnTo>
                    <a:pt x="1302" y="441"/>
                  </a:lnTo>
                  <a:lnTo>
                    <a:pt x="1302" y="864"/>
                  </a:lnTo>
                  <a:lnTo>
                    <a:pt x="870" y="864"/>
                  </a:lnTo>
                  <a:lnTo>
                    <a:pt x="870" y="1299"/>
                  </a:lnTo>
                  <a:lnTo>
                    <a:pt x="447" y="1299"/>
                  </a:lnTo>
                  <a:lnTo>
                    <a:pt x="447" y="867"/>
                  </a:lnTo>
                  <a:lnTo>
                    <a:pt x="0" y="867"/>
                  </a:lnTo>
                  <a:lnTo>
                    <a:pt x="3" y="438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14"/>
          <p:cNvGrpSpPr>
            <a:grpSpLocks noChangeAspect="1"/>
          </p:cNvGrpSpPr>
          <p:nvPr/>
        </p:nvGrpSpPr>
        <p:grpSpPr bwMode="auto">
          <a:xfrm>
            <a:off x="614363" y="4926013"/>
            <a:ext cx="395287" cy="395287"/>
            <a:chOff x="552" y="2523"/>
            <a:chExt cx="1728" cy="1728"/>
          </a:xfrm>
        </p:grpSpPr>
        <p:sp>
          <p:nvSpPr>
            <p:cNvPr id="80922" name="Oval 15"/>
            <p:cNvSpPr>
              <a:spLocks noChangeAspect="1" noChangeArrowheads="1"/>
            </p:cNvSpPr>
            <p:nvPr/>
          </p:nvSpPr>
          <p:spPr bwMode="auto">
            <a:xfrm>
              <a:off x="552" y="2523"/>
              <a:ext cx="1728" cy="172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rgbClr val="3C8C93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ru-RU" altLang="ru-RU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923" name="Rectangle 16"/>
            <p:cNvSpPr>
              <a:spLocks noChangeAspect="1" noChangeArrowheads="1"/>
            </p:cNvSpPr>
            <p:nvPr/>
          </p:nvSpPr>
          <p:spPr bwMode="auto">
            <a:xfrm>
              <a:off x="774" y="3183"/>
              <a:ext cx="1299" cy="42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rgbClr val="3C8C93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ru-RU" altLang="ru-RU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1090613" y="4892675"/>
            <a:ext cx="57991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 marL="177800" indent="-177800"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GB" altLang="ru-RU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massiv</a:t>
            </a:r>
            <a:r>
              <a:rPr lang="az-Latn-AZ" altLang="ru-RU" sz="2400" dirty="0">
                <a:solidFill>
                  <a:schemeClr val="tx1"/>
                </a:solidFill>
                <a:latin typeface="Consolas" panose="020B0609020204030204" pitchFamily="49" charset="0"/>
              </a:rPr>
              <a:t> öncədən çeşidlənməlidir</a:t>
            </a:r>
            <a:endParaRPr lang="ru-RU" altLang="ru-RU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Group 71"/>
          <p:cNvGrpSpPr>
            <a:grpSpLocks/>
          </p:cNvGrpSpPr>
          <p:nvPr/>
        </p:nvGrpSpPr>
        <p:grpSpPr bwMode="auto">
          <a:xfrm>
            <a:off x="861779" y="5722940"/>
            <a:ext cx="7314033" cy="573767"/>
            <a:chOff x="2325" y="3072"/>
            <a:chExt cx="3184" cy="566"/>
          </a:xfrm>
        </p:grpSpPr>
        <p:sp>
          <p:nvSpPr>
            <p:cNvPr id="17" name="Text Box 69">
              <a:extLst>
                <a:ext uri="{FF2B5EF4-FFF2-40B4-BE49-F238E27FC236}">
                  <a16:creationId xmlns:a16="http://schemas.microsoft.com/office/drawing/2014/main" id="{FB71C851-D413-9345-9040-7B1BFB06FE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33" y="3122"/>
              <a:ext cx="2876" cy="516"/>
            </a:xfrm>
            <a:prstGeom prst="rect">
              <a:avLst/>
            </a:prstGeom>
            <a:solidFill>
              <a:srgbClr val="D1D1FF"/>
            </a:solidFill>
            <a:ln w="127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ru-RU" sz="2800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itchFamily="49" charset="0"/>
                </a:rPr>
                <a:t>  </a:t>
              </a:r>
              <a:r>
                <a:rPr lang="az-Latn-AZ" sz="2800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itchFamily="49" charset="0"/>
                </a:rPr>
                <a:t>Nə vaxt tətbiq edilməlidir</a:t>
              </a:r>
              <a:r>
                <a:rPr lang="ru-RU" sz="2800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itchFamily="49" charset="0"/>
                </a:rPr>
                <a:t>?</a:t>
              </a:r>
              <a:endParaRPr lang="ru-RU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921" name="Oval 70"/>
            <p:cNvSpPr>
              <a:spLocks noChangeArrowheads="1"/>
            </p:cNvSpPr>
            <p:nvPr/>
          </p:nvSpPr>
          <p:spPr bwMode="auto">
            <a:xfrm>
              <a:off x="2325" y="3072"/>
              <a:ext cx="244" cy="540"/>
            </a:xfrm>
            <a:prstGeom prst="ellipse">
              <a:avLst/>
            </a:prstGeom>
            <a:solidFill>
              <a:srgbClr val="0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rgbClr val="3C8C93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ru-RU" sz="44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?</a:t>
              </a:r>
              <a:endParaRPr lang="ru-RU" altLang="ru-RU" sz="44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80919" name="Прямоугольник 18"/>
          <p:cNvSpPr>
            <a:spLocks noChangeArrowheads="1"/>
          </p:cNvSpPr>
          <p:nvPr/>
        </p:nvSpPr>
        <p:spPr bwMode="auto">
          <a:xfrm>
            <a:off x="423863" y="808038"/>
            <a:ext cx="40100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az-Latn-AZ" altLang="ru-RU" sz="2400" b="1">
                <a:solidFill>
                  <a:srgbClr val="333399"/>
                </a:solidFill>
                <a:latin typeface="Consolas" panose="020B0609020204030204" pitchFamily="49" charset="0"/>
              </a:rPr>
              <a:t>Müqayisələrin sayı</a:t>
            </a:r>
            <a:r>
              <a:rPr lang="ru-RU" altLang="ru-RU" sz="240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endParaRPr lang="ru-RU" altLang="ru-RU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Заголовок 1">
            <a:extLst>
              <a:ext uri="{FF2B5EF4-FFF2-40B4-BE49-F238E27FC236}">
                <a16:creationId xmlns:a16="http://schemas.microsoft.com/office/drawing/2014/main" id="{9FF8E9E5-CC06-9B4B-A707-E8F904446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8" y="476250"/>
            <a:ext cx="8375650" cy="471488"/>
          </a:xfrm>
        </p:spPr>
        <p:txBody>
          <a:bodyPr/>
          <a:lstStyle/>
          <a:p>
            <a:r>
              <a:rPr lang="en-US" altLang="ru-RU" b="1" dirty="0" err="1">
                <a:latin typeface="Consolas" panose="020B0609020204030204" pitchFamily="49" charset="0"/>
              </a:rPr>
              <a:t>Hava</a:t>
            </a:r>
            <a:r>
              <a:rPr lang="en-US" altLang="ru-RU" b="1" dirty="0">
                <a:latin typeface="Consolas" panose="020B0609020204030204" pitchFamily="49" charset="0"/>
              </a:rPr>
              <a:t> </a:t>
            </a:r>
            <a:r>
              <a:rPr lang="en-US" altLang="ru-RU" b="1" dirty="0" err="1">
                <a:latin typeface="Consolas" panose="020B0609020204030204" pitchFamily="49" charset="0"/>
              </a:rPr>
              <a:t>qabarcıqları</a:t>
            </a:r>
            <a:r>
              <a:rPr lang="en-US" altLang="ru-RU" b="1" dirty="0">
                <a:latin typeface="Consolas" panose="020B0609020204030204" pitchFamily="49" charset="0"/>
              </a:rPr>
              <a:t> </a:t>
            </a:r>
            <a:r>
              <a:rPr lang="en-US" altLang="ru-RU" b="1" dirty="0" err="1">
                <a:latin typeface="Consolas" panose="020B0609020204030204" pitchFamily="49" charset="0"/>
              </a:rPr>
              <a:t>metodu</a:t>
            </a:r>
            <a:r>
              <a:rPr lang="en-US" altLang="ru-RU" b="1" dirty="0">
                <a:latin typeface="Consolas" panose="020B0609020204030204" pitchFamily="49" charset="0"/>
              </a:rPr>
              <a:t> (Bubble sort)</a:t>
            </a:r>
            <a:endParaRPr lang="ru-RU" altLang="ru-RU" b="1" dirty="0">
              <a:latin typeface="Consolas" panose="020B0609020204030204" pitchFamily="49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69888" y="1044575"/>
            <a:ext cx="84201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6213" indent="-176213"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az-Latn-AZ" altLang="ru-RU" sz="2400" i="1" dirty="0">
                <a:solidFill>
                  <a:schemeClr val="tx1"/>
                </a:solidFill>
                <a:latin typeface="Consolas" panose="020B0609020204030204" pitchFamily="49" charset="0"/>
              </a:rPr>
              <a:t>İ</a:t>
            </a:r>
            <a:r>
              <a:rPr lang="en-US" altLang="ru-RU" sz="2400" i="1" dirty="0" err="1">
                <a:solidFill>
                  <a:schemeClr val="tx1"/>
                </a:solidFill>
                <a:latin typeface="Consolas" panose="020B0609020204030204" pitchFamily="49" charset="0"/>
              </a:rPr>
              <a:t>deya</a:t>
            </a:r>
            <a:r>
              <a:rPr lang="ru-RU" altLang="ru-RU" sz="2400" i="1" dirty="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ru-RU" altLang="ru-RU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ru-RU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hava</a:t>
            </a:r>
            <a:r>
              <a:rPr lang="en-US" altLang="ru-RU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ru-RU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qabarcıqları</a:t>
            </a:r>
            <a:r>
              <a:rPr lang="en-US" altLang="ru-RU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ru-RU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stəkanın</a:t>
            </a:r>
            <a:r>
              <a:rPr lang="en-US" altLang="ru-RU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ru-RU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dibindən</a:t>
            </a:r>
            <a:r>
              <a:rPr lang="en-US" altLang="ru-RU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ru-RU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yuxarıya</a:t>
            </a:r>
            <a:r>
              <a:rPr lang="en-US" altLang="ru-RU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ru-RU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qalxır</a:t>
            </a:r>
            <a:r>
              <a:rPr lang="en-US" altLang="ru-RU" sz="2400" dirty="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ru-RU" altLang="ru-RU" sz="2400" dirty="0">
              <a:solidFill>
                <a:srgbClr val="3333FF"/>
              </a:solidFill>
              <a:latin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az-Latn-AZ" altLang="ru-RU" sz="2400" dirty="0">
                <a:solidFill>
                  <a:schemeClr val="tx1"/>
                </a:solidFill>
                <a:latin typeface="Consolas" panose="020B0609020204030204" pitchFamily="49" charset="0"/>
              </a:rPr>
              <a:t>Massivlər üçün </a:t>
            </a:r>
            <a:r>
              <a:rPr lang="ru-RU" altLang="ru-RU" sz="2400" dirty="0">
                <a:solidFill>
                  <a:schemeClr val="tx1"/>
                </a:solidFill>
                <a:latin typeface="Consolas" panose="020B0609020204030204" pitchFamily="49" charset="0"/>
              </a:rPr>
              <a:t>– </a:t>
            </a:r>
            <a:r>
              <a:rPr lang="az-Latn-AZ" altLang="ru-RU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ən kiçik </a:t>
            </a:r>
            <a:r>
              <a:rPr lang="ru-RU" altLang="ru-RU" sz="2400" dirty="0">
                <a:solidFill>
                  <a:schemeClr val="tx1"/>
                </a:solidFill>
                <a:latin typeface="Consolas" panose="020B0609020204030204" pitchFamily="49" charset="0"/>
              </a:rPr>
              <a:t>(«</a:t>
            </a:r>
            <a:r>
              <a:rPr lang="az-Latn-AZ" altLang="ru-RU" sz="2400" dirty="0">
                <a:solidFill>
                  <a:schemeClr val="tx1"/>
                </a:solidFill>
                <a:latin typeface="Consolas" panose="020B0609020204030204" pitchFamily="49" charset="0"/>
              </a:rPr>
              <a:t>yüngül</a:t>
            </a:r>
            <a:r>
              <a:rPr lang="ru-RU" altLang="ru-RU" sz="2400" dirty="0">
                <a:solidFill>
                  <a:schemeClr val="tx1"/>
                </a:solidFill>
                <a:latin typeface="Consolas" panose="020B0609020204030204" pitchFamily="49" charset="0"/>
              </a:rPr>
              <a:t>» </a:t>
            </a:r>
            <a:r>
              <a:rPr lang="en-US" altLang="ru-RU" sz="2400" dirty="0">
                <a:solidFill>
                  <a:schemeClr val="tx1"/>
                </a:solidFill>
                <a:latin typeface="Consolas" panose="020B0609020204030204" pitchFamily="49" charset="0"/>
              </a:rPr>
              <a:t>element </a:t>
            </a:r>
            <a:r>
              <a:rPr lang="en-US" altLang="ru-RU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yuxarıya</a:t>
            </a:r>
            <a:r>
              <a:rPr lang="en-US" altLang="ru-RU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ru-RU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doğru</a:t>
            </a:r>
            <a:r>
              <a:rPr lang="en-US" altLang="ru-RU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ru-RU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qalxır</a:t>
            </a:r>
            <a:r>
              <a:rPr lang="ru-RU" altLang="ru-RU" sz="2400" dirty="0">
                <a:solidFill>
                  <a:schemeClr val="tx1"/>
                </a:solidFill>
                <a:latin typeface="Consolas" panose="020B0609020204030204" pitchFamily="49" charset="0"/>
              </a:rPr>
              <a:t> (</a:t>
            </a:r>
            <a:r>
              <a:rPr lang="ru-RU" altLang="ru-RU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«</a:t>
            </a:r>
            <a:r>
              <a:rPr lang="az-Latn-AZ" altLang="ru-RU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üzə çıxır</a:t>
            </a:r>
            <a:r>
              <a:rPr lang="ru-RU" altLang="ru-RU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»</a:t>
            </a:r>
            <a:r>
              <a:rPr lang="ru-RU" altLang="ru-RU" sz="2400" dirty="0">
                <a:solidFill>
                  <a:schemeClr val="tx1"/>
                </a:solidFill>
                <a:latin typeface="Consolas" panose="020B0609020204030204" pitchFamily="49" charset="0"/>
              </a:rPr>
              <a:t>).</a:t>
            </a:r>
          </a:p>
        </p:txBody>
      </p:sp>
      <p:graphicFrame>
        <p:nvGraphicFramePr>
          <p:cNvPr id="5" name="Group 103">
            <a:extLst>
              <a:ext uri="{FF2B5EF4-FFF2-40B4-BE49-F238E27FC236}">
                <a16:creationId xmlns:a16="http://schemas.microsoft.com/office/drawing/2014/main" id="{41670C37-3114-3A4F-A720-26DEFB75A867}"/>
              </a:ext>
            </a:extLst>
          </p:cNvPr>
          <p:cNvGraphicFramePr>
            <a:graphicFrameLocks noGrp="1"/>
          </p:cNvGraphicFramePr>
          <p:nvPr/>
        </p:nvGraphicFramePr>
        <p:xfrm>
          <a:off x="593725" y="3248025"/>
          <a:ext cx="434975" cy="1985963"/>
        </p:xfrm>
        <a:graphic>
          <a:graphicData uri="http://schemas.openxmlformats.org/drawingml/2006/table">
            <a:tbl>
              <a:tblPr/>
              <a:tblGrid>
                <a:gridCol w="43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Group 104">
            <a:extLst>
              <a:ext uri="{FF2B5EF4-FFF2-40B4-BE49-F238E27FC236}">
                <a16:creationId xmlns:a16="http://schemas.microsoft.com/office/drawing/2014/main" id="{D49D223C-B20A-3449-87E7-0427F4B8116A}"/>
              </a:ext>
            </a:extLst>
          </p:cNvPr>
          <p:cNvGraphicFramePr>
            <a:graphicFrameLocks noGrp="1"/>
          </p:cNvGraphicFramePr>
          <p:nvPr/>
        </p:nvGraphicFramePr>
        <p:xfrm>
          <a:off x="1549400" y="3249613"/>
          <a:ext cx="434975" cy="1985963"/>
        </p:xfrm>
        <a:graphic>
          <a:graphicData uri="http://schemas.openxmlformats.org/drawingml/2006/table">
            <a:tbl>
              <a:tblPr/>
              <a:tblGrid>
                <a:gridCol w="43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Group 105">
            <a:extLst>
              <a:ext uri="{FF2B5EF4-FFF2-40B4-BE49-F238E27FC236}">
                <a16:creationId xmlns:a16="http://schemas.microsoft.com/office/drawing/2014/main" id="{A757EC7C-EBEE-8049-A05F-1D57AD72D235}"/>
              </a:ext>
            </a:extLst>
          </p:cNvPr>
          <p:cNvGraphicFramePr>
            <a:graphicFrameLocks noGrp="1"/>
          </p:cNvGraphicFramePr>
          <p:nvPr/>
        </p:nvGraphicFramePr>
        <p:xfrm>
          <a:off x="2505075" y="3240088"/>
          <a:ext cx="434975" cy="1985963"/>
        </p:xfrm>
        <a:graphic>
          <a:graphicData uri="http://schemas.openxmlformats.org/drawingml/2006/table">
            <a:tbl>
              <a:tblPr/>
              <a:tblGrid>
                <a:gridCol w="43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Group 183">
            <a:extLst>
              <a:ext uri="{FF2B5EF4-FFF2-40B4-BE49-F238E27FC236}">
                <a16:creationId xmlns:a16="http://schemas.microsoft.com/office/drawing/2014/main" id="{59836EC3-9719-C04C-9F0E-2D3B8DBAC482}"/>
              </a:ext>
            </a:extLst>
          </p:cNvPr>
          <p:cNvGraphicFramePr>
            <a:graphicFrameLocks noGrp="1"/>
          </p:cNvGraphicFramePr>
          <p:nvPr/>
        </p:nvGraphicFramePr>
        <p:xfrm>
          <a:off x="4418013" y="3249613"/>
          <a:ext cx="434975" cy="1985963"/>
        </p:xfrm>
        <a:graphic>
          <a:graphicData uri="http://schemas.openxmlformats.org/drawingml/2006/table">
            <a:tbl>
              <a:tblPr/>
              <a:tblGrid>
                <a:gridCol w="43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Oval 100"/>
          <p:cNvSpPr>
            <a:spLocks noChangeArrowheads="1"/>
          </p:cNvSpPr>
          <p:nvPr/>
        </p:nvSpPr>
        <p:spPr bwMode="auto">
          <a:xfrm>
            <a:off x="407988" y="4462463"/>
            <a:ext cx="804862" cy="739775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Oval 101"/>
          <p:cNvSpPr>
            <a:spLocks noChangeArrowheads="1"/>
          </p:cNvSpPr>
          <p:nvPr/>
        </p:nvSpPr>
        <p:spPr bwMode="auto">
          <a:xfrm>
            <a:off x="1370013" y="4068763"/>
            <a:ext cx="804862" cy="739775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Oval 102"/>
          <p:cNvSpPr>
            <a:spLocks noChangeArrowheads="1"/>
          </p:cNvSpPr>
          <p:nvPr/>
        </p:nvSpPr>
        <p:spPr bwMode="auto">
          <a:xfrm>
            <a:off x="2333625" y="3673475"/>
            <a:ext cx="804863" cy="739775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 Box 107"/>
          <p:cNvSpPr txBox="1">
            <a:spLocks noChangeArrowheads="1"/>
          </p:cNvSpPr>
          <p:nvPr/>
        </p:nvSpPr>
        <p:spPr bwMode="auto">
          <a:xfrm>
            <a:off x="4930775" y="2833688"/>
            <a:ext cx="4078288" cy="296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4625" indent="-174625"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ru-RU" sz="2200" dirty="0" err="1">
                <a:solidFill>
                  <a:schemeClr val="tx1"/>
                </a:solidFill>
                <a:latin typeface="Consolas" panose="020B0609020204030204" pitchFamily="49" charset="0"/>
              </a:rPr>
              <a:t>Aşağıdan</a:t>
            </a:r>
            <a:r>
              <a:rPr lang="en-US" altLang="ru-RU" sz="22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ru-RU" sz="2200" dirty="0" err="1">
                <a:solidFill>
                  <a:schemeClr val="tx1"/>
                </a:solidFill>
                <a:latin typeface="Consolas" panose="020B0609020204030204" pitchFamily="49" charset="0"/>
              </a:rPr>
              <a:t>başlayaraq</a:t>
            </a:r>
            <a:r>
              <a:rPr lang="en-US" altLang="ru-RU" sz="22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ru-RU" sz="2200" dirty="0" err="1">
                <a:solidFill>
                  <a:schemeClr val="tx1"/>
                </a:solidFill>
                <a:latin typeface="Consolas" panose="020B0609020204030204" pitchFamily="49" charset="0"/>
              </a:rPr>
              <a:t>iki</a:t>
            </a:r>
            <a:r>
              <a:rPr lang="en-US" altLang="ru-RU" sz="22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ru-RU" sz="2200" dirty="0" err="1">
                <a:solidFill>
                  <a:schemeClr val="tx1"/>
                </a:solidFill>
                <a:latin typeface="Consolas" panose="020B0609020204030204" pitchFamily="49" charset="0"/>
              </a:rPr>
              <a:t>qonşu</a:t>
            </a:r>
            <a:r>
              <a:rPr lang="az-Latn-AZ" altLang="ru-RU" sz="22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ru-RU" sz="2200" dirty="0" err="1">
                <a:solidFill>
                  <a:schemeClr val="tx1"/>
                </a:solidFill>
                <a:latin typeface="Consolas" panose="020B0609020204030204" pitchFamily="49" charset="0"/>
              </a:rPr>
              <a:t>elementi</a:t>
            </a:r>
            <a:r>
              <a:rPr lang="en-US" altLang="ru-RU" sz="22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ru-RU" sz="2200" dirty="0" err="1">
                <a:solidFill>
                  <a:schemeClr val="tx1"/>
                </a:solidFill>
                <a:latin typeface="Consolas" panose="020B0609020204030204" pitchFamily="49" charset="0"/>
              </a:rPr>
              <a:t>müqayisə</a:t>
            </a:r>
            <a:r>
              <a:rPr lang="en-US" altLang="ru-RU" sz="22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ru-RU" sz="2200" dirty="0" err="1">
                <a:solidFill>
                  <a:schemeClr val="tx1"/>
                </a:solidFill>
                <a:latin typeface="Consolas" panose="020B0609020204030204" pitchFamily="49" charset="0"/>
              </a:rPr>
              <a:t>edirik</a:t>
            </a:r>
            <a:r>
              <a:rPr lang="en-US" altLang="ru-RU" sz="2200" dirty="0">
                <a:solidFill>
                  <a:schemeClr val="tx1"/>
                </a:solidFill>
                <a:latin typeface="Consolas" panose="020B0609020204030204" pitchFamily="49" charset="0"/>
              </a:rPr>
              <a:t>; </a:t>
            </a:r>
            <a:r>
              <a:rPr lang="en-US" altLang="ru-RU" sz="2200" dirty="0" err="1">
                <a:solidFill>
                  <a:schemeClr val="tx1"/>
                </a:solidFill>
                <a:latin typeface="Consolas" panose="020B0609020204030204" pitchFamily="49" charset="0"/>
              </a:rPr>
              <a:t>Əgər</a:t>
            </a:r>
            <a:r>
              <a:rPr lang="en-US" altLang="ru-RU" sz="22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ru-RU" sz="2200" dirty="0" err="1">
                <a:solidFill>
                  <a:schemeClr val="tx1"/>
                </a:solidFill>
                <a:latin typeface="Consolas" panose="020B0609020204030204" pitchFamily="49" charset="0"/>
              </a:rPr>
              <a:t>onlar</a:t>
            </a:r>
            <a:r>
              <a:rPr lang="az-Latn-AZ" altLang="ru-RU" sz="22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ru-RU" sz="2200" dirty="0">
                <a:solidFill>
                  <a:schemeClr val="tx1"/>
                </a:solidFill>
                <a:latin typeface="Consolas" panose="020B0609020204030204" pitchFamily="49" charset="0"/>
              </a:rPr>
              <a:t>«</a:t>
            </a:r>
            <a:r>
              <a:rPr lang="en-US" altLang="ru-RU" sz="2200" dirty="0" err="1">
                <a:solidFill>
                  <a:schemeClr val="tx1"/>
                </a:solidFill>
                <a:latin typeface="Consolas" panose="020B0609020204030204" pitchFamily="49" charset="0"/>
              </a:rPr>
              <a:t>yanlış</a:t>
            </a:r>
            <a:r>
              <a:rPr lang="en-US" altLang="ru-RU" sz="2200" dirty="0">
                <a:solidFill>
                  <a:schemeClr val="tx1"/>
                </a:solidFill>
                <a:latin typeface="Consolas" panose="020B0609020204030204" pitchFamily="49" charset="0"/>
              </a:rPr>
              <a:t>»</a:t>
            </a:r>
            <a:r>
              <a:rPr lang="az-Latn-AZ" altLang="ru-RU" sz="22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ru-RU" sz="2200" dirty="0" err="1">
                <a:solidFill>
                  <a:schemeClr val="tx1"/>
                </a:solidFill>
                <a:latin typeface="Consolas" panose="020B0609020204030204" pitchFamily="49" charset="0"/>
              </a:rPr>
              <a:t>durursa</a:t>
            </a:r>
            <a:r>
              <a:rPr lang="en-US" altLang="ru-RU" sz="22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ru-RU" sz="2200" dirty="0" err="1">
                <a:solidFill>
                  <a:schemeClr val="tx1"/>
                </a:solidFill>
                <a:latin typeface="Consolas" panose="020B0609020204030204" pitchFamily="49" charset="0"/>
              </a:rPr>
              <a:t>onların</a:t>
            </a:r>
            <a:r>
              <a:rPr lang="en-US" altLang="ru-RU" sz="22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ru-RU" sz="2200" dirty="0" err="1">
                <a:solidFill>
                  <a:schemeClr val="tx1"/>
                </a:solidFill>
                <a:latin typeface="Consolas" panose="020B0609020204030204" pitchFamily="49" charset="0"/>
              </a:rPr>
              <a:t>yerini</a:t>
            </a:r>
            <a:r>
              <a:rPr lang="az-Latn-AZ" altLang="ru-RU" sz="22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ru-RU" sz="2200" dirty="0" err="1">
                <a:solidFill>
                  <a:schemeClr val="tx1"/>
                </a:solidFill>
                <a:latin typeface="Consolas" panose="020B0609020204030204" pitchFamily="49" charset="0"/>
              </a:rPr>
              <a:t>dəyişirik</a:t>
            </a:r>
            <a:endParaRPr lang="az-Latn-AZ" altLang="ru-RU" sz="2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ru-RU" sz="22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az-Latn-AZ" altLang="ru-RU" sz="2200" dirty="0">
                <a:solidFill>
                  <a:schemeClr val="tx1"/>
                </a:solidFill>
                <a:latin typeface="Consolas" panose="020B0609020204030204" pitchFamily="49" charset="0"/>
              </a:rPr>
              <a:t>Birinci </a:t>
            </a:r>
            <a:r>
              <a:rPr lang="en-US" altLang="ru-RU" sz="2200" dirty="0" err="1">
                <a:solidFill>
                  <a:schemeClr val="tx1"/>
                </a:solidFill>
                <a:latin typeface="Consolas" panose="020B0609020204030204" pitchFamily="49" charset="0"/>
              </a:rPr>
              <a:t>keçid</a:t>
            </a:r>
            <a:r>
              <a:rPr lang="az-Latn-AZ" altLang="ru-RU" sz="2200" dirty="0">
                <a:solidFill>
                  <a:schemeClr val="tx1"/>
                </a:solidFill>
                <a:latin typeface="Consolas" panose="020B0609020204030204" pitchFamily="49" charset="0"/>
              </a:rPr>
              <a:t>d</a:t>
            </a:r>
            <a:r>
              <a:rPr lang="en-US" altLang="ru-RU" sz="2200" dirty="0">
                <a:solidFill>
                  <a:schemeClr val="tx1"/>
                </a:solidFill>
                <a:latin typeface="Consolas" panose="020B0609020204030204" pitchFamily="49" charset="0"/>
              </a:rPr>
              <a:t>ə</a:t>
            </a:r>
            <a:r>
              <a:rPr lang="az-Latn-AZ" altLang="ru-RU" sz="2200" dirty="0">
                <a:solidFill>
                  <a:schemeClr val="tx1"/>
                </a:solidFill>
                <a:latin typeface="Consolas" panose="020B0609020204030204" pitchFamily="49" charset="0"/>
              </a:rPr>
              <a:t>n sonra</a:t>
            </a:r>
            <a:r>
              <a:rPr lang="en-US" altLang="ru-RU" sz="22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az-Latn-AZ" altLang="ru-RU" sz="2200" i="1" dirty="0">
                <a:solidFill>
                  <a:srgbClr val="FF0000"/>
                </a:solidFill>
                <a:latin typeface="Consolas" panose="020B0609020204030204" pitchFamily="49" charset="0"/>
              </a:rPr>
              <a:t>ən kiçik</a:t>
            </a:r>
            <a:r>
              <a:rPr lang="en-US" altLang="ru-RU" sz="2200" i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ru-RU" sz="2200" dirty="0">
                <a:solidFill>
                  <a:schemeClr val="tx1"/>
                </a:solidFill>
                <a:latin typeface="Consolas" panose="020B0609020204030204" pitchFamily="49" charset="0"/>
              </a:rPr>
              <a:t>element </a:t>
            </a:r>
            <a:r>
              <a:rPr lang="en-US" altLang="ru-RU" sz="2200" dirty="0" err="1">
                <a:solidFill>
                  <a:schemeClr val="tx1"/>
                </a:solidFill>
                <a:latin typeface="Consolas" panose="020B0609020204030204" pitchFamily="49" charset="0"/>
              </a:rPr>
              <a:t>öz</a:t>
            </a:r>
            <a:r>
              <a:rPr lang="en-US" altLang="ru-RU" sz="22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ru-RU" sz="2200" dirty="0" err="1">
                <a:solidFill>
                  <a:schemeClr val="tx1"/>
                </a:solidFill>
                <a:latin typeface="Consolas" panose="020B0609020204030204" pitchFamily="49" charset="0"/>
              </a:rPr>
              <a:t>yerini</a:t>
            </a:r>
            <a:r>
              <a:rPr lang="en-US" altLang="ru-RU" sz="22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ru-RU" sz="2200" dirty="0" err="1">
                <a:solidFill>
                  <a:schemeClr val="tx1"/>
                </a:solidFill>
                <a:latin typeface="Consolas" panose="020B0609020204030204" pitchFamily="49" charset="0"/>
              </a:rPr>
              <a:t>tutur</a:t>
            </a:r>
            <a:endParaRPr lang="ru-RU" altLang="ru-RU" sz="2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Rectangle 153"/>
          <p:cNvSpPr>
            <a:spLocks noChangeArrowheads="1"/>
          </p:cNvSpPr>
          <p:nvPr/>
        </p:nvSpPr>
        <p:spPr bwMode="auto">
          <a:xfrm>
            <a:off x="369888" y="2603500"/>
            <a:ext cx="2336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400" b="1">
                <a:solidFill>
                  <a:srgbClr val="333399"/>
                </a:solidFill>
                <a:latin typeface="Consolas" panose="020B0609020204030204" pitchFamily="49" charset="0"/>
              </a:rPr>
              <a:t>1-</a:t>
            </a:r>
            <a:r>
              <a:rPr lang="az-Latn-AZ" altLang="ru-RU" sz="2400" b="1">
                <a:solidFill>
                  <a:srgbClr val="333399"/>
                </a:solidFill>
                <a:latin typeface="Consolas" panose="020B0609020204030204" pitchFamily="49" charset="0"/>
              </a:rPr>
              <a:t>ci keçid</a:t>
            </a:r>
            <a:r>
              <a:rPr lang="en-US" altLang="ru-RU" sz="2400" b="1">
                <a:solidFill>
                  <a:srgbClr val="333399"/>
                </a:solidFill>
                <a:latin typeface="Consolas" panose="020B0609020204030204" pitchFamily="49" charset="0"/>
              </a:rPr>
              <a:t>:</a:t>
            </a:r>
            <a:endParaRPr lang="ru-RU" altLang="ru-RU" sz="2400" b="1">
              <a:solidFill>
                <a:srgbClr val="333399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25" name="Group 183">
            <a:extLst>
              <a:ext uri="{FF2B5EF4-FFF2-40B4-BE49-F238E27FC236}">
                <a16:creationId xmlns:a16="http://schemas.microsoft.com/office/drawing/2014/main" id="{1D03B383-AE32-E44B-90DF-C2EB266D3B18}"/>
              </a:ext>
            </a:extLst>
          </p:cNvPr>
          <p:cNvGraphicFramePr>
            <a:graphicFrameLocks noGrp="1"/>
          </p:cNvGraphicFramePr>
          <p:nvPr/>
        </p:nvGraphicFramePr>
        <p:xfrm>
          <a:off x="3462338" y="3249613"/>
          <a:ext cx="434975" cy="1985963"/>
        </p:xfrm>
        <a:graphic>
          <a:graphicData uri="http://schemas.openxmlformats.org/drawingml/2006/table">
            <a:tbl>
              <a:tblPr/>
              <a:tblGrid>
                <a:gridCol w="43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endParaRPr kumimoji="0" lang="ru-R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kumimoji="0" 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6" name="Oval 102"/>
          <p:cNvSpPr>
            <a:spLocks noChangeArrowheads="1"/>
          </p:cNvSpPr>
          <p:nvPr/>
        </p:nvSpPr>
        <p:spPr bwMode="auto">
          <a:xfrm>
            <a:off x="3295650" y="3279775"/>
            <a:ext cx="804863" cy="739775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utoUpdateAnimBg="0"/>
      <p:bldP spid="9" grpId="0" animBg="1"/>
      <p:bldP spid="10" grpId="0" animBg="1"/>
      <p:bldP spid="11" grpId="0" animBg="1"/>
      <p:bldP spid="12" grpId="0" build="p" autoUpdateAnimBg="0"/>
      <p:bldP spid="18" grpId="0" autoUpdateAnimBg="0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Заголовок 1">
            <a:extLst>
              <a:ext uri="{FF2B5EF4-FFF2-40B4-BE49-F238E27FC236}">
                <a16:creationId xmlns:a16="http://schemas.microsoft.com/office/drawing/2014/main" id="{CB87A866-EAF2-064B-823B-AA00B1356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301625"/>
            <a:ext cx="8375650" cy="471488"/>
          </a:xfrm>
        </p:spPr>
        <p:txBody>
          <a:bodyPr/>
          <a:lstStyle/>
          <a:p>
            <a:r>
              <a:rPr lang="az-Latn-AZ" altLang="ru-RU" dirty="0">
                <a:latin typeface="Consolas" panose="020B0609020204030204" pitchFamily="49" charset="0"/>
              </a:rPr>
              <a:t>Hava qabarcıqları metodu</a:t>
            </a:r>
            <a:endParaRPr lang="ru-RU" altLang="ru-RU" dirty="0">
              <a:latin typeface="Consolas" panose="020B0609020204030204" pitchFamily="49" charset="0"/>
            </a:endParaRPr>
          </a:p>
        </p:txBody>
      </p:sp>
      <p:graphicFrame>
        <p:nvGraphicFramePr>
          <p:cNvPr id="13" name="Group 185">
            <a:extLst>
              <a:ext uri="{FF2B5EF4-FFF2-40B4-BE49-F238E27FC236}">
                <a16:creationId xmlns:a16="http://schemas.microsoft.com/office/drawing/2014/main" id="{FEFEE06B-530C-704C-9268-4A5D53FCD6AF}"/>
              </a:ext>
            </a:extLst>
          </p:cNvPr>
          <p:cNvGraphicFramePr>
            <a:graphicFrameLocks noGrp="1"/>
          </p:cNvGraphicFramePr>
          <p:nvPr/>
        </p:nvGraphicFramePr>
        <p:xfrm>
          <a:off x="547688" y="1322388"/>
          <a:ext cx="434975" cy="1987551"/>
        </p:xfrm>
        <a:graphic>
          <a:graphicData uri="http://schemas.openxmlformats.org/drawingml/2006/table">
            <a:tbl>
              <a:tblPr/>
              <a:tblGrid>
                <a:gridCol w="43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endParaRPr kumimoji="0" lang="ru-R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Oval 122"/>
          <p:cNvSpPr>
            <a:spLocks noChangeArrowheads="1"/>
          </p:cNvSpPr>
          <p:nvPr/>
        </p:nvSpPr>
        <p:spPr bwMode="auto">
          <a:xfrm>
            <a:off x="373063" y="2551113"/>
            <a:ext cx="804862" cy="739775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15" name="Group 186">
            <a:extLst>
              <a:ext uri="{FF2B5EF4-FFF2-40B4-BE49-F238E27FC236}">
                <a16:creationId xmlns:a16="http://schemas.microsoft.com/office/drawing/2014/main" id="{C6510519-D8D7-CA46-B0BA-2FAB62161F13}"/>
              </a:ext>
            </a:extLst>
          </p:cNvPr>
          <p:cNvGraphicFramePr>
            <a:graphicFrameLocks noGrp="1"/>
          </p:cNvGraphicFramePr>
          <p:nvPr/>
        </p:nvGraphicFramePr>
        <p:xfrm>
          <a:off x="1395413" y="1322388"/>
          <a:ext cx="434975" cy="1987551"/>
        </p:xfrm>
        <a:graphic>
          <a:graphicData uri="http://schemas.openxmlformats.org/drawingml/2006/table">
            <a:tbl>
              <a:tblPr/>
              <a:tblGrid>
                <a:gridCol w="43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endParaRPr kumimoji="0" lang="ru-R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6" name="Group 187">
            <a:extLst>
              <a:ext uri="{FF2B5EF4-FFF2-40B4-BE49-F238E27FC236}">
                <a16:creationId xmlns:a16="http://schemas.microsoft.com/office/drawing/2014/main" id="{EBE6858A-7C35-2A4C-AD18-242D3B1668E0}"/>
              </a:ext>
            </a:extLst>
          </p:cNvPr>
          <p:cNvGraphicFramePr>
            <a:graphicFrameLocks noGrp="1"/>
          </p:cNvGraphicFramePr>
          <p:nvPr/>
        </p:nvGraphicFramePr>
        <p:xfrm>
          <a:off x="2244725" y="1322388"/>
          <a:ext cx="434975" cy="1985963"/>
        </p:xfrm>
        <a:graphic>
          <a:graphicData uri="http://schemas.openxmlformats.org/drawingml/2006/table">
            <a:tbl>
              <a:tblPr/>
              <a:tblGrid>
                <a:gridCol w="43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Oval 151"/>
          <p:cNvSpPr>
            <a:spLocks noChangeArrowheads="1"/>
          </p:cNvSpPr>
          <p:nvPr/>
        </p:nvSpPr>
        <p:spPr bwMode="auto">
          <a:xfrm>
            <a:off x="1214438" y="2144713"/>
            <a:ext cx="804862" cy="739775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Rectangle 154"/>
          <p:cNvSpPr>
            <a:spLocks noChangeArrowheads="1"/>
          </p:cNvSpPr>
          <p:nvPr/>
        </p:nvSpPr>
        <p:spPr bwMode="auto">
          <a:xfrm>
            <a:off x="1066800" y="819150"/>
            <a:ext cx="225107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400" b="1">
                <a:solidFill>
                  <a:srgbClr val="333399"/>
                </a:solidFill>
                <a:latin typeface="Consolas" panose="020B0609020204030204" pitchFamily="49" charset="0"/>
              </a:rPr>
              <a:t>2-</a:t>
            </a:r>
            <a:r>
              <a:rPr lang="az-Latn-AZ" altLang="ru-RU" sz="2400" b="1">
                <a:solidFill>
                  <a:srgbClr val="333399"/>
                </a:solidFill>
                <a:latin typeface="Consolas" panose="020B0609020204030204" pitchFamily="49" charset="0"/>
              </a:rPr>
              <a:t>ci</a:t>
            </a:r>
            <a:r>
              <a:rPr lang="ru-RU" altLang="ru-RU" sz="2400" b="1">
                <a:solidFill>
                  <a:srgbClr val="333399"/>
                </a:solidFill>
                <a:latin typeface="Consolas" panose="020B0609020204030204" pitchFamily="49" charset="0"/>
              </a:rPr>
              <a:t> </a:t>
            </a:r>
            <a:r>
              <a:rPr lang="az-Latn-AZ" altLang="ru-RU" sz="2400" b="1">
                <a:solidFill>
                  <a:srgbClr val="333399"/>
                </a:solidFill>
                <a:latin typeface="Consolas" panose="020B0609020204030204" pitchFamily="49" charset="0"/>
              </a:rPr>
              <a:t>keçid</a:t>
            </a:r>
            <a:r>
              <a:rPr lang="en-US" altLang="ru-RU" sz="2400" b="1">
                <a:solidFill>
                  <a:srgbClr val="333399"/>
                </a:solidFill>
                <a:latin typeface="Consolas" panose="020B0609020204030204" pitchFamily="49" charset="0"/>
              </a:rPr>
              <a:t>:</a:t>
            </a:r>
            <a:endParaRPr lang="ru-RU" altLang="ru-RU" sz="2400" b="1">
              <a:solidFill>
                <a:srgbClr val="333399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Rectangle 155"/>
          <p:cNvSpPr>
            <a:spLocks noChangeArrowheads="1"/>
          </p:cNvSpPr>
          <p:nvPr/>
        </p:nvSpPr>
        <p:spPr bwMode="auto">
          <a:xfrm>
            <a:off x="4252913" y="819150"/>
            <a:ext cx="225107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400" b="1">
                <a:solidFill>
                  <a:srgbClr val="333399"/>
                </a:solidFill>
                <a:latin typeface="Consolas" panose="020B0609020204030204" pitchFamily="49" charset="0"/>
              </a:rPr>
              <a:t>3-</a:t>
            </a:r>
            <a:r>
              <a:rPr lang="az-Latn-AZ" altLang="ru-RU" sz="2400" b="1">
                <a:solidFill>
                  <a:srgbClr val="333399"/>
                </a:solidFill>
                <a:latin typeface="Consolas" panose="020B0609020204030204" pitchFamily="49" charset="0"/>
              </a:rPr>
              <a:t>cü</a:t>
            </a:r>
            <a:r>
              <a:rPr lang="ru-RU" altLang="ru-RU" sz="2400" b="1">
                <a:solidFill>
                  <a:srgbClr val="333399"/>
                </a:solidFill>
                <a:latin typeface="Consolas" panose="020B0609020204030204" pitchFamily="49" charset="0"/>
              </a:rPr>
              <a:t> </a:t>
            </a:r>
            <a:r>
              <a:rPr lang="az-Latn-AZ" altLang="ru-RU" sz="2400" b="1">
                <a:solidFill>
                  <a:srgbClr val="333399"/>
                </a:solidFill>
                <a:latin typeface="Consolas" panose="020B0609020204030204" pitchFamily="49" charset="0"/>
              </a:rPr>
              <a:t>keçid</a:t>
            </a:r>
            <a:r>
              <a:rPr lang="en-US" altLang="ru-RU" sz="2400" b="1">
                <a:solidFill>
                  <a:srgbClr val="333399"/>
                </a:solidFill>
                <a:latin typeface="Consolas" panose="020B0609020204030204" pitchFamily="49" charset="0"/>
              </a:rPr>
              <a:t>:</a:t>
            </a:r>
            <a:endParaRPr lang="ru-RU" altLang="ru-RU" sz="2400" b="1">
              <a:solidFill>
                <a:srgbClr val="333399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21" name="Group 188">
            <a:extLst>
              <a:ext uri="{FF2B5EF4-FFF2-40B4-BE49-F238E27FC236}">
                <a16:creationId xmlns:a16="http://schemas.microsoft.com/office/drawing/2014/main" id="{BA84B5A6-FD38-6649-8F6D-9CD01079B8EB}"/>
              </a:ext>
            </a:extLst>
          </p:cNvPr>
          <p:cNvGraphicFramePr>
            <a:graphicFrameLocks noGrp="1"/>
          </p:cNvGraphicFramePr>
          <p:nvPr/>
        </p:nvGraphicFramePr>
        <p:xfrm>
          <a:off x="4279900" y="1290638"/>
          <a:ext cx="434975" cy="1985963"/>
        </p:xfrm>
        <a:graphic>
          <a:graphicData uri="http://schemas.openxmlformats.org/drawingml/2006/table">
            <a:tbl>
              <a:tblPr/>
              <a:tblGrid>
                <a:gridCol w="43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endParaRPr kumimoji="0" lang="ru-R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Group 189">
            <a:extLst>
              <a:ext uri="{FF2B5EF4-FFF2-40B4-BE49-F238E27FC236}">
                <a16:creationId xmlns:a16="http://schemas.microsoft.com/office/drawing/2014/main" id="{20E4A345-4843-914E-BBA2-F652911C4D49}"/>
              </a:ext>
            </a:extLst>
          </p:cNvPr>
          <p:cNvGraphicFramePr>
            <a:graphicFrameLocks noGrp="1"/>
          </p:cNvGraphicFramePr>
          <p:nvPr/>
        </p:nvGraphicFramePr>
        <p:xfrm>
          <a:off x="6027738" y="1292225"/>
          <a:ext cx="434975" cy="1985963"/>
        </p:xfrm>
        <a:graphic>
          <a:graphicData uri="http://schemas.openxmlformats.org/drawingml/2006/table">
            <a:tbl>
              <a:tblPr/>
              <a:tblGrid>
                <a:gridCol w="43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3" name="Oval 180"/>
          <p:cNvSpPr>
            <a:spLocks noChangeArrowheads="1"/>
          </p:cNvSpPr>
          <p:nvPr/>
        </p:nvSpPr>
        <p:spPr bwMode="auto">
          <a:xfrm>
            <a:off x="4089400" y="2522538"/>
            <a:ext cx="804863" cy="739775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25" name="Group 187">
            <a:extLst>
              <a:ext uri="{FF2B5EF4-FFF2-40B4-BE49-F238E27FC236}">
                <a16:creationId xmlns:a16="http://schemas.microsoft.com/office/drawing/2014/main" id="{BB72CBA2-9DEE-7F4D-B044-73C4E1FDD49B}"/>
              </a:ext>
            </a:extLst>
          </p:cNvPr>
          <p:cNvGraphicFramePr>
            <a:graphicFrameLocks noGrp="1"/>
          </p:cNvGraphicFramePr>
          <p:nvPr/>
        </p:nvGraphicFramePr>
        <p:xfrm>
          <a:off x="3092450" y="1322388"/>
          <a:ext cx="434975" cy="1985963"/>
        </p:xfrm>
        <a:graphic>
          <a:graphicData uri="http://schemas.openxmlformats.org/drawingml/2006/table">
            <a:tbl>
              <a:tblPr/>
              <a:tblGrid>
                <a:gridCol w="43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endParaRPr kumimoji="0" lang="ru-R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6" name="Oval 151"/>
          <p:cNvSpPr>
            <a:spLocks noChangeArrowheads="1"/>
          </p:cNvSpPr>
          <p:nvPr/>
        </p:nvSpPr>
        <p:spPr bwMode="auto">
          <a:xfrm>
            <a:off x="2057400" y="1747838"/>
            <a:ext cx="804863" cy="739775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Rectangle 155"/>
          <p:cNvSpPr>
            <a:spLocks noChangeArrowheads="1"/>
          </p:cNvSpPr>
          <p:nvPr/>
        </p:nvSpPr>
        <p:spPr bwMode="auto">
          <a:xfrm>
            <a:off x="6740525" y="819150"/>
            <a:ext cx="225107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400" b="1">
                <a:solidFill>
                  <a:srgbClr val="333399"/>
                </a:solidFill>
                <a:latin typeface="Consolas" panose="020B0609020204030204" pitchFamily="49" charset="0"/>
              </a:rPr>
              <a:t>4</a:t>
            </a:r>
            <a:r>
              <a:rPr lang="ru-RU" altLang="ru-RU" sz="2400" b="1">
                <a:solidFill>
                  <a:srgbClr val="333399"/>
                </a:solidFill>
                <a:latin typeface="Consolas" panose="020B0609020204030204" pitchFamily="49" charset="0"/>
              </a:rPr>
              <a:t>-</a:t>
            </a:r>
            <a:r>
              <a:rPr lang="az-Latn-AZ" altLang="ru-RU" sz="2400" b="1">
                <a:solidFill>
                  <a:srgbClr val="333399"/>
                </a:solidFill>
                <a:latin typeface="Consolas" panose="020B0609020204030204" pitchFamily="49" charset="0"/>
              </a:rPr>
              <a:t>cü</a:t>
            </a:r>
            <a:r>
              <a:rPr lang="ru-RU" altLang="ru-RU" sz="2400" b="1">
                <a:solidFill>
                  <a:srgbClr val="333399"/>
                </a:solidFill>
                <a:latin typeface="Consolas" panose="020B0609020204030204" pitchFamily="49" charset="0"/>
              </a:rPr>
              <a:t> </a:t>
            </a:r>
            <a:r>
              <a:rPr lang="az-Latn-AZ" altLang="ru-RU" sz="2400" b="1">
                <a:solidFill>
                  <a:srgbClr val="333399"/>
                </a:solidFill>
                <a:latin typeface="Consolas" panose="020B0609020204030204" pitchFamily="49" charset="0"/>
              </a:rPr>
              <a:t>keçid</a:t>
            </a:r>
            <a:r>
              <a:rPr lang="en-US" altLang="ru-RU" sz="2400" b="1">
                <a:solidFill>
                  <a:srgbClr val="333399"/>
                </a:solidFill>
                <a:latin typeface="Consolas" panose="020B0609020204030204" pitchFamily="49" charset="0"/>
              </a:rPr>
              <a:t>:</a:t>
            </a:r>
            <a:endParaRPr lang="ru-RU" altLang="ru-RU" sz="2400" b="1">
              <a:solidFill>
                <a:srgbClr val="333399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28" name="Group 188">
            <a:extLst>
              <a:ext uri="{FF2B5EF4-FFF2-40B4-BE49-F238E27FC236}">
                <a16:creationId xmlns:a16="http://schemas.microsoft.com/office/drawing/2014/main" id="{45C0468F-09B5-B245-964E-A04417E7E852}"/>
              </a:ext>
            </a:extLst>
          </p:cNvPr>
          <p:cNvGraphicFramePr>
            <a:graphicFrameLocks noGrp="1"/>
          </p:cNvGraphicFramePr>
          <p:nvPr/>
        </p:nvGraphicFramePr>
        <p:xfrm>
          <a:off x="7234238" y="1290638"/>
          <a:ext cx="434975" cy="1987551"/>
        </p:xfrm>
        <a:graphic>
          <a:graphicData uri="http://schemas.openxmlformats.org/drawingml/2006/table">
            <a:tbl>
              <a:tblPr/>
              <a:tblGrid>
                <a:gridCol w="43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9" name="Group 189">
            <a:extLst>
              <a:ext uri="{FF2B5EF4-FFF2-40B4-BE49-F238E27FC236}">
                <a16:creationId xmlns:a16="http://schemas.microsoft.com/office/drawing/2014/main" id="{20F98C3F-366A-3348-B8D8-8C1905003768}"/>
              </a:ext>
            </a:extLst>
          </p:cNvPr>
          <p:cNvGraphicFramePr>
            <a:graphicFrameLocks noGrp="1"/>
          </p:cNvGraphicFramePr>
          <p:nvPr/>
        </p:nvGraphicFramePr>
        <p:xfrm>
          <a:off x="8039100" y="1290638"/>
          <a:ext cx="434975" cy="1985963"/>
        </p:xfrm>
        <a:graphic>
          <a:graphicData uri="http://schemas.openxmlformats.org/drawingml/2006/table">
            <a:tbl>
              <a:tblPr/>
              <a:tblGrid>
                <a:gridCol w="43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0" name="Oval 180"/>
          <p:cNvSpPr>
            <a:spLocks noChangeArrowheads="1"/>
          </p:cNvSpPr>
          <p:nvPr/>
        </p:nvSpPr>
        <p:spPr bwMode="auto">
          <a:xfrm>
            <a:off x="7061200" y="2505075"/>
            <a:ext cx="804863" cy="739775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33" name="Group 188">
            <a:extLst>
              <a:ext uri="{FF2B5EF4-FFF2-40B4-BE49-F238E27FC236}">
                <a16:creationId xmlns:a16="http://schemas.microsoft.com/office/drawing/2014/main" id="{56866199-EF72-B54A-ABF8-6B193BD3638C}"/>
              </a:ext>
            </a:extLst>
          </p:cNvPr>
          <p:cNvGraphicFramePr>
            <a:graphicFrameLocks noGrp="1"/>
          </p:cNvGraphicFramePr>
          <p:nvPr/>
        </p:nvGraphicFramePr>
        <p:xfrm>
          <a:off x="5148263" y="1290638"/>
          <a:ext cx="434975" cy="1985963"/>
        </p:xfrm>
        <a:graphic>
          <a:graphicData uri="http://schemas.openxmlformats.org/drawingml/2006/table">
            <a:tbl>
              <a:tblPr/>
              <a:tblGrid>
                <a:gridCol w="43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endParaRPr kumimoji="0" lang="ru-R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4" name="Oval 180"/>
          <p:cNvSpPr>
            <a:spLocks noChangeArrowheads="1"/>
          </p:cNvSpPr>
          <p:nvPr/>
        </p:nvSpPr>
        <p:spPr bwMode="auto">
          <a:xfrm>
            <a:off x="4976813" y="2120900"/>
            <a:ext cx="804862" cy="739775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Group 55"/>
          <p:cNvGrpSpPr>
            <a:grpSpLocks/>
          </p:cNvGrpSpPr>
          <p:nvPr/>
        </p:nvGrpSpPr>
        <p:grpSpPr bwMode="auto">
          <a:xfrm>
            <a:off x="373063" y="3703641"/>
            <a:ext cx="8150225" cy="1644651"/>
            <a:chOff x="379" y="3902"/>
            <a:chExt cx="5134" cy="1036"/>
          </a:xfrm>
        </p:grpSpPr>
        <p:sp>
          <p:nvSpPr>
            <p:cNvPr id="36" name="Text Box 56">
              <a:extLst>
                <a:ext uri="{FF2B5EF4-FFF2-40B4-BE49-F238E27FC236}">
                  <a16:creationId xmlns:a16="http://schemas.microsoft.com/office/drawing/2014/main" id="{0AE6ECBB-3374-B545-8086-7BE855695B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7" y="3949"/>
              <a:ext cx="4786" cy="989"/>
            </a:xfrm>
            <a:prstGeom prst="rect">
              <a:avLst/>
            </a:prstGeom>
            <a:solidFill>
              <a:srgbClr val="D1D1FF"/>
            </a:solidFill>
            <a:ln w="127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 marL="182563" indent="-182563">
                <a:spcBef>
                  <a:spcPct val="50000"/>
                </a:spcBef>
                <a:defRPr/>
              </a:pPr>
              <a:r>
                <a:rPr lang="az-Latn-AZ" sz="2400" dirty="0">
                  <a:latin typeface="Consolas" panose="020B0609020204030204" pitchFamily="49" charset="0"/>
                </a:rPr>
                <a:t>  </a:t>
              </a:r>
              <a:r>
                <a:rPr lang="en-US" sz="2400" b="1" dirty="0">
                  <a:solidFill>
                    <a:srgbClr val="002060"/>
                  </a:solidFill>
                  <a:latin typeface="Consolas" panose="020B0609020204030204" pitchFamily="49" charset="0"/>
                </a:rPr>
                <a:t>N</a:t>
              </a:r>
              <a:r>
                <a:rPr lang="en-US" sz="2400" dirty="0">
                  <a:solidFill>
                    <a:srgbClr val="00B0F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2400" dirty="0" err="1">
                  <a:latin typeface="Consolas" panose="020B0609020204030204" pitchFamily="49" charset="0"/>
                </a:rPr>
                <a:t>elementdən</a:t>
              </a:r>
              <a:r>
                <a:rPr lang="en-US" sz="2400" dirty="0">
                  <a:latin typeface="Consolas" panose="020B0609020204030204" pitchFamily="49" charset="0"/>
                </a:rPr>
                <a:t> </a:t>
              </a:r>
              <a:r>
                <a:rPr lang="en-US" sz="2400" dirty="0" err="1">
                  <a:latin typeface="Consolas" panose="020B0609020204030204" pitchFamily="49" charset="0"/>
                </a:rPr>
                <a:t>ibarət</a:t>
              </a:r>
              <a:r>
                <a:rPr lang="en-US" sz="2400" dirty="0">
                  <a:latin typeface="Consolas" panose="020B0609020204030204" pitchFamily="49" charset="0"/>
                </a:rPr>
                <a:t> </a:t>
              </a:r>
              <a:r>
                <a:rPr lang="en-US" sz="2400" dirty="0" err="1">
                  <a:latin typeface="Consolas" panose="020B0609020204030204" pitchFamily="49" charset="0"/>
                </a:rPr>
                <a:t>olan</a:t>
              </a:r>
              <a:r>
                <a:rPr lang="az-Latn-AZ" sz="2400" dirty="0">
                  <a:latin typeface="Consolas" panose="020B0609020204030204" pitchFamily="49" charset="0"/>
                </a:rPr>
                <a:t> </a:t>
              </a:r>
              <a:r>
                <a:rPr lang="en-US" sz="2400" dirty="0" err="1">
                  <a:latin typeface="Consolas" panose="020B0609020204030204" pitchFamily="49" charset="0"/>
                </a:rPr>
                <a:t>massivi</a:t>
              </a:r>
              <a:r>
                <a:rPr lang="az-Latn-AZ" sz="2400" dirty="0">
                  <a:latin typeface="Consolas" panose="020B0609020204030204" pitchFamily="49" charset="0"/>
                </a:rPr>
                <a:t>n </a:t>
              </a:r>
              <a:r>
                <a:rPr lang="en-US" sz="2400" dirty="0" err="1">
                  <a:latin typeface="Consolas" panose="020B0609020204030204" pitchFamily="49" charset="0"/>
                </a:rPr>
                <a:t>çeşidlənməsi</a:t>
              </a:r>
              <a:r>
                <a:rPr lang="az-Latn-AZ" sz="2400" dirty="0">
                  <a:latin typeface="Consolas" panose="020B0609020204030204" pitchFamily="49" charset="0"/>
                </a:rPr>
                <a:t> </a:t>
              </a:r>
              <a:r>
                <a:rPr lang="en-US" sz="2400" dirty="0" err="1">
                  <a:latin typeface="Consolas" panose="020B0609020204030204" pitchFamily="49" charset="0"/>
                </a:rPr>
                <a:t>üçün</a:t>
              </a:r>
              <a:r>
                <a:rPr lang="en-US" sz="2400" dirty="0">
                  <a:latin typeface="Consolas" panose="020B0609020204030204" pitchFamily="49" charset="0"/>
                </a:rPr>
                <a:t> </a:t>
              </a:r>
              <a:r>
                <a:rPr lang="en-US" sz="2400" b="1" dirty="0">
                  <a:solidFill>
                    <a:srgbClr val="002060"/>
                  </a:solidFill>
                  <a:latin typeface="Consolas" panose="020B0609020204030204" pitchFamily="49" charset="0"/>
                </a:rPr>
                <a:t>N-1</a:t>
              </a:r>
              <a:r>
                <a:rPr lang="en-US" sz="2400" dirty="0">
                  <a:latin typeface="Consolas" panose="020B0609020204030204" pitchFamily="49" charset="0"/>
                </a:rPr>
                <a:t> </a:t>
              </a:r>
              <a:r>
                <a:rPr lang="en-US" sz="2400" dirty="0" err="1">
                  <a:latin typeface="Consolas" panose="020B0609020204030204" pitchFamily="49" charset="0"/>
                </a:rPr>
                <a:t>sayda</a:t>
              </a:r>
              <a:r>
                <a:rPr lang="en-US" sz="2400" dirty="0">
                  <a:latin typeface="Consolas" panose="020B0609020204030204" pitchFamily="49" charset="0"/>
                </a:rPr>
                <a:t> </a:t>
              </a:r>
              <a:r>
                <a:rPr lang="en-US" sz="2400" dirty="0" err="1">
                  <a:latin typeface="Consolas" panose="020B0609020204030204" pitchFamily="49" charset="0"/>
                </a:rPr>
                <a:t>keçid</a:t>
              </a:r>
              <a:r>
                <a:rPr lang="az-Latn-AZ" sz="2400" dirty="0">
                  <a:latin typeface="Consolas" panose="020B0609020204030204" pitchFamily="49" charset="0"/>
                </a:rPr>
                <a:t> </a:t>
              </a:r>
              <a:r>
                <a:rPr lang="en-US" sz="2400" dirty="0" err="1">
                  <a:latin typeface="Consolas" panose="020B0609020204030204" pitchFamily="49" charset="0"/>
                </a:rPr>
                <a:t>lazımdı</a:t>
              </a:r>
              <a:r>
                <a:rPr lang="az-Latn-AZ" sz="2400" dirty="0">
                  <a:latin typeface="Consolas" panose="020B0609020204030204" pitchFamily="49" charset="0"/>
                </a:rPr>
                <a:t>r </a:t>
              </a:r>
              <a:r>
                <a:rPr lang="en-US" sz="2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2400" b="1" dirty="0">
                  <a:solidFill>
                    <a:srgbClr val="002060"/>
                  </a:solidFill>
                  <a:latin typeface="Consolas" panose="020B0609020204030204" pitchFamily="49" charset="0"/>
                </a:rPr>
                <a:t>N-1</a:t>
              </a:r>
              <a:r>
                <a:rPr lang="en-US" sz="2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elementi</a:t>
              </a:r>
              <a:r>
                <a:rPr lang="en-US" sz="2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öz</a:t>
              </a:r>
              <a:r>
                <a:rPr lang="az-Latn-AZ" sz="2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yerinə</a:t>
              </a:r>
              <a:r>
                <a:rPr lang="az-Latn-AZ" sz="2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qoyma</a:t>
              </a:r>
              <a:r>
                <a:rPr lang="az-Latn-AZ" sz="2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ğa kifayyətdir</a:t>
              </a:r>
              <a:r>
                <a:rPr lang="en-US" sz="2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).</a:t>
              </a:r>
            </a:p>
          </p:txBody>
        </p:sp>
        <p:sp>
          <p:nvSpPr>
            <p:cNvPr id="53387" name="Oval 57"/>
            <p:cNvSpPr>
              <a:spLocks noChangeArrowheads="1"/>
            </p:cNvSpPr>
            <p:nvPr/>
          </p:nvSpPr>
          <p:spPr bwMode="auto">
            <a:xfrm>
              <a:off x="379" y="3902"/>
              <a:ext cx="463" cy="420"/>
            </a:xfrm>
            <a:prstGeom prst="ellipse">
              <a:avLst/>
            </a:prstGeom>
            <a:solidFill>
              <a:srgbClr val="0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rgbClr val="3C8C93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ru-RU" altLang="ru-RU" sz="4400">
                  <a:solidFill>
                    <a:schemeClr val="bg1"/>
                  </a:solidFill>
                  <a:latin typeface="Arial Black" panose="020B0A04020102020204" pitchFamily="34" charset="0"/>
                </a:rPr>
                <a:t>!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19" grpId="0" autoUpdateAnimBg="0"/>
      <p:bldP spid="20" grpId="0" autoUpdateAnimBg="0"/>
      <p:bldP spid="23" grpId="0" animBg="1"/>
      <p:bldP spid="26" grpId="0" animBg="1"/>
      <p:bldP spid="27" grpId="0" autoUpdateAnimBg="0"/>
      <p:bldP spid="30" grpId="0" animBg="1"/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Заголовок 1"/>
          <p:cNvSpPr>
            <a:spLocks noGrp="1" noChangeArrowheads="1"/>
          </p:cNvSpPr>
          <p:nvPr>
            <p:ph type="title"/>
          </p:nvPr>
        </p:nvSpPr>
        <p:spPr>
          <a:xfrm>
            <a:off x="311150" y="301625"/>
            <a:ext cx="8375650" cy="471488"/>
          </a:xfrm>
        </p:spPr>
        <p:txBody>
          <a:bodyPr/>
          <a:lstStyle/>
          <a:p>
            <a:r>
              <a:rPr lang="az-Latn-AZ" altLang="ru-RU" b="1" dirty="0">
                <a:latin typeface="Consolas" panose="020B0609020204030204" pitchFamily="49" charset="0"/>
              </a:rPr>
              <a:t>Hava qabarcıqları metodu</a:t>
            </a:r>
            <a:endParaRPr lang="ru-RU" altLang="ru-RU" b="1" dirty="0"/>
          </a:p>
        </p:txBody>
      </p:sp>
      <p:sp>
        <p:nvSpPr>
          <p:cNvPr id="4" name="Rectangle 153"/>
          <p:cNvSpPr>
            <a:spLocks noChangeArrowheads="1"/>
          </p:cNvSpPr>
          <p:nvPr/>
        </p:nvSpPr>
        <p:spPr bwMode="auto">
          <a:xfrm>
            <a:off x="369888" y="801688"/>
            <a:ext cx="2336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400" b="1">
                <a:solidFill>
                  <a:srgbClr val="333399"/>
                </a:solidFill>
                <a:latin typeface="Consolas" panose="020B0609020204030204" pitchFamily="49" charset="0"/>
              </a:rPr>
              <a:t>1-</a:t>
            </a:r>
            <a:r>
              <a:rPr lang="az-Latn-AZ" altLang="ru-RU" sz="2400" b="1">
                <a:solidFill>
                  <a:srgbClr val="333399"/>
                </a:solidFill>
                <a:latin typeface="Consolas" panose="020B0609020204030204" pitchFamily="49" charset="0"/>
              </a:rPr>
              <a:t>ci keçid</a:t>
            </a:r>
            <a:r>
              <a:rPr lang="en-US" altLang="ru-RU" sz="2400" b="1">
                <a:solidFill>
                  <a:srgbClr val="333399"/>
                </a:solidFill>
                <a:latin typeface="Consolas" panose="020B0609020204030204" pitchFamily="49" charset="0"/>
              </a:rPr>
              <a:t>:</a:t>
            </a:r>
            <a:endParaRPr lang="ru-RU" altLang="ru-RU" sz="2400" b="1">
              <a:solidFill>
                <a:srgbClr val="333399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864741A-6BFC-AE42-8075-C62E2297A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3" y="1247775"/>
            <a:ext cx="7951787" cy="1571625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dist="35921" dir="2700000" algn="ctr" rotWithShape="0">
              <a:schemeClr val="tx1"/>
            </a:outerShdw>
          </a:effectLst>
        </p:spPr>
        <p:txBody>
          <a:bodyPr lIns="90000" tIns="46800" rIns="90000" bIns="46800">
            <a:spAutoFit/>
          </a:bodyPr>
          <a:lstStyle>
            <a:lvl1pPr marL="179388" indent="-179388"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cs typeface="Consolas" panose="020B0609020204030204" pitchFamily="49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  <a:defRPr/>
            </a:pPr>
            <a:r>
              <a:rPr lang="az-Latn-AZ" sz="24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j, </a:t>
            </a:r>
            <a:r>
              <a:rPr lang="az-Latn-AZ" sz="2400" b="1" dirty="0">
                <a:solidFill>
                  <a:srgbClr val="00B0F0"/>
                </a:solidFill>
                <a:latin typeface="+mj-lt"/>
                <a:cs typeface="Times New Roman" panose="02020603050405020304" pitchFamily="18" charset="0"/>
              </a:rPr>
              <a:t>-1 </a:t>
            </a:r>
            <a:r>
              <a:rPr lang="az-Latn-AZ" sz="24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addım ilə N-</a:t>
            </a:r>
            <a:r>
              <a:rPr lang="az-Latn-AZ" sz="2400" b="1" dirty="0">
                <a:solidFill>
                  <a:srgbClr val="00B0F0"/>
                </a:solidFill>
                <a:latin typeface="+mj-lt"/>
                <a:cs typeface="Times New Roman" panose="02020603050405020304" pitchFamily="18" charset="0"/>
              </a:rPr>
              <a:t>2</a:t>
            </a:r>
            <a:r>
              <a:rPr lang="az-Latn-AZ" sz="24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-dən </a:t>
            </a:r>
            <a:r>
              <a:rPr lang="az-Latn-AZ" sz="2400" b="1" dirty="0">
                <a:solidFill>
                  <a:srgbClr val="00B0F0"/>
                </a:solidFill>
                <a:latin typeface="+mj-lt"/>
                <a:cs typeface="Times New Roman" panose="02020603050405020304" pitchFamily="18" charset="0"/>
              </a:rPr>
              <a:t>0</a:t>
            </a:r>
            <a:r>
              <a:rPr lang="az-Latn-AZ" sz="24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-a qədər dövr edir</a:t>
            </a:r>
            <a:endParaRPr lang="ru-RU" sz="2400" b="1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  <a:defRPr/>
            </a:pPr>
            <a:r>
              <a:rPr lang="ru-RU" sz="24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 </a:t>
            </a:r>
            <a:r>
              <a:rPr lang="az-Latn-AZ" sz="24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əgər </a:t>
            </a:r>
            <a:r>
              <a:rPr lang="en-US" sz="24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A</a:t>
            </a:r>
            <a:r>
              <a:rPr lang="ru-RU" sz="24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[</a:t>
            </a:r>
            <a:r>
              <a:rPr lang="en-US" sz="24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j</a:t>
            </a:r>
            <a:r>
              <a:rPr lang="ru-RU" sz="24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+</a:t>
            </a:r>
            <a:r>
              <a:rPr lang="ru-RU" sz="2400" b="1" dirty="0">
                <a:solidFill>
                  <a:srgbClr val="00B0F0"/>
                </a:solidFill>
                <a:latin typeface="+mj-lt"/>
                <a:cs typeface="Times New Roman" panose="02020603050405020304" pitchFamily="18" charset="0"/>
              </a:rPr>
              <a:t>1</a:t>
            </a:r>
            <a:r>
              <a:rPr lang="ru-RU" sz="24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]</a:t>
            </a:r>
            <a:r>
              <a:rPr lang="en-US" sz="24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ru-RU" sz="24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&lt; </a:t>
            </a:r>
            <a:r>
              <a:rPr lang="en-US" sz="24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A</a:t>
            </a:r>
            <a:r>
              <a:rPr lang="ru-RU" sz="24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[</a:t>
            </a:r>
            <a:r>
              <a:rPr lang="en-US" sz="24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j</a:t>
            </a:r>
            <a:r>
              <a:rPr lang="ru-RU" sz="24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]</a:t>
            </a:r>
            <a:r>
              <a:rPr lang="az-Latn-AZ" sz="24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,</a:t>
            </a:r>
            <a:r>
              <a:rPr lang="ru-RU" sz="24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az-Latn-AZ" sz="24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onda</a:t>
            </a:r>
            <a:endParaRPr lang="ru-RU" sz="2400" b="1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  <a:defRPr/>
            </a:pPr>
            <a:r>
              <a:rPr lang="ru-RU" sz="2400" b="1" dirty="0">
                <a:solidFill>
                  <a:srgbClr val="008000"/>
                </a:solidFill>
                <a:latin typeface="+mj-lt"/>
                <a:cs typeface="Times New Roman" panose="02020603050405020304" pitchFamily="18" charset="0"/>
              </a:rPr>
              <a:t>    </a:t>
            </a:r>
            <a:r>
              <a:rPr lang="en-US" sz="2400" b="1" dirty="0">
                <a:solidFill>
                  <a:srgbClr val="008000"/>
                </a:solidFill>
                <a:latin typeface="+mj-lt"/>
                <a:cs typeface="Times New Roman" panose="02020603050405020304" pitchFamily="18" charset="0"/>
              </a:rPr>
              <a:t>#</a:t>
            </a:r>
            <a:r>
              <a:rPr lang="az-Latn-AZ" sz="2400" b="1" dirty="0">
                <a:solidFill>
                  <a:srgbClr val="008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ru-RU" sz="2400" b="1" dirty="0">
                <a:solidFill>
                  <a:srgbClr val="008000"/>
                </a:solidFill>
                <a:latin typeface="+mj-lt"/>
                <a:cs typeface="Times New Roman" panose="02020603050405020304" pitchFamily="18" charset="0"/>
              </a:rPr>
              <a:t>A[</a:t>
            </a:r>
            <a:r>
              <a:rPr lang="en-US" sz="2400" b="1" dirty="0">
                <a:solidFill>
                  <a:srgbClr val="008000"/>
                </a:solidFill>
                <a:latin typeface="+mj-lt"/>
                <a:cs typeface="Times New Roman" panose="02020603050405020304" pitchFamily="18" charset="0"/>
              </a:rPr>
              <a:t>j</a:t>
            </a:r>
            <a:r>
              <a:rPr lang="ru-RU" sz="2400" b="1" dirty="0">
                <a:solidFill>
                  <a:srgbClr val="008000"/>
                </a:solidFill>
                <a:latin typeface="+mj-lt"/>
                <a:cs typeface="Times New Roman" panose="02020603050405020304" pitchFamily="18" charset="0"/>
              </a:rPr>
              <a:t>] </a:t>
            </a:r>
            <a:r>
              <a:rPr lang="az-Latn-AZ" sz="2400" b="1" dirty="0">
                <a:solidFill>
                  <a:srgbClr val="008000"/>
                </a:solidFill>
                <a:latin typeface="+mj-lt"/>
                <a:cs typeface="Times New Roman" panose="02020603050405020304" pitchFamily="18" charset="0"/>
              </a:rPr>
              <a:t>və</a:t>
            </a:r>
            <a:r>
              <a:rPr lang="ru-RU" sz="2400" b="1" dirty="0">
                <a:solidFill>
                  <a:srgbClr val="008000"/>
                </a:solidFill>
                <a:latin typeface="+mj-lt"/>
                <a:cs typeface="Times New Roman" panose="02020603050405020304" pitchFamily="18" charset="0"/>
              </a:rPr>
              <a:t> A[j+1]</a:t>
            </a:r>
            <a:r>
              <a:rPr lang="en-US" sz="2400" b="1" dirty="0">
                <a:solidFill>
                  <a:srgbClr val="008000"/>
                </a:solidFill>
                <a:latin typeface="+mj-lt"/>
                <a:cs typeface="Times New Roman" panose="02020603050405020304" pitchFamily="18" charset="0"/>
              </a:rPr>
              <a:t>-in</a:t>
            </a:r>
            <a:r>
              <a:rPr lang="az-Latn-AZ" sz="2400" b="1" dirty="0">
                <a:solidFill>
                  <a:srgbClr val="008000"/>
                </a:solidFill>
                <a:latin typeface="+mj-lt"/>
                <a:cs typeface="Times New Roman" panose="02020603050405020304" pitchFamily="18" charset="0"/>
              </a:rPr>
              <a:t> yerlərini </a:t>
            </a:r>
            <a:r>
              <a:rPr lang="en-US" sz="2400" b="1" dirty="0">
                <a:solidFill>
                  <a:srgbClr val="008000"/>
                </a:solidFill>
                <a:latin typeface="+mj-lt"/>
                <a:cs typeface="Times New Roman" panose="02020603050405020304" pitchFamily="18" charset="0"/>
              </a:rPr>
              <a:t>		</a:t>
            </a:r>
            <a:r>
              <a:rPr lang="az-Latn-AZ" sz="2400" b="1" dirty="0">
                <a:solidFill>
                  <a:srgbClr val="008000"/>
                </a:solidFill>
                <a:latin typeface="+mj-lt"/>
                <a:cs typeface="Times New Roman" panose="02020603050405020304" pitchFamily="18" charset="0"/>
              </a:rPr>
              <a:t>dəyişdirmək</a:t>
            </a:r>
            <a:endParaRPr lang="ru-RU" sz="2400" b="1" dirty="0">
              <a:solidFill>
                <a:srgbClr val="008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Rectangle 153"/>
          <p:cNvSpPr>
            <a:spLocks noChangeArrowheads="1"/>
          </p:cNvSpPr>
          <p:nvPr/>
        </p:nvSpPr>
        <p:spPr bwMode="auto">
          <a:xfrm>
            <a:off x="369888" y="3014663"/>
            <a:ext cx="2336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400" b="1">
                <a:solidFill>
                  <a:srgbClr val="333399"/>
                </a:solidFill>
                <a:latin typeface="Consolas" panose="020B0609020204030204" pitchFamily="49" charset="0"/>
              </a:rPr>
              <a:t>2</a:t>
            </a:r>
            <a:r>
              <a:rPr lang="ru-RU" altLang="ru-RU" sz="2400" b="1">
                <a:solidFill>
                  <a:srgbClr val="333399"/>
                </a:solidFill>
                <a:latin typeface="Consolas" panose="020B0609020204030204" pitchFamily="49" charset="0"/>
              </a:rPr>
              <a:t>-</a:t>
            </a:r>
            <a:r>
              <a:rPr lang="az-Latn-AZ" altLang="ru-RU" sz="2400" b="1">
                <a:solidFill>
                  <a:srgbClr val="333399"/>
                </a:solidFill>
                <a:latin typeface="Consolas" panose="020B0609020204030204" pitchFamily="49" charset="0"/>
              </a:rPr>
              <a:t>ci keçid</a:t>
            </a:r>
            <a:r>
              <a:rPr lang="en-US" altLang="ru-RU" sz="2400" b="1">
                <a:solidFill>
                  <a:srgbClr val="333399"/>
                </a:solidFill>
                <a:latin typeface="Consolas" panose="020B0609020204030204" pitchFamily="49" charset="0"/>
              </a:rPr>
              <a:t>:</a:t>
            </a:r>
            <a:endParaRPr lang="ru-RU" altLang="ru-RU" sz="2400" b="1">
              <a:solidFill>
                <a:srgbClr val="333399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CF43606F-9D3D-9A40-852F-6B0B61F1F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3" y="3460750"/>
            <a:ext cx="7951787" cy="1571625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dist="35921" dir="2700000" algn="ctr" rotWithShape="0">
              <a:schemeClr val="tx1"/>
            </a:outerShdw>
          </a:effectLst>
        </p:spPr>
        <p:txBody>
          <a:bodyPr lIns="90000" tIns="46800" rIns="90000" bIns="46800">
            <a:spAutoFit/>
          </a:bodyPr>
          <a:lstStyle>
            <a:lvl1pPr marL="179388" indent="-179388"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az-Latn-AZ" altLang="en-US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j, </a:t>
            </a:r>
            <a:r>
              <a:rPr lang="az-Latn-AZ" altLang="en-US" sz="2400" b="1" dirty="0">
                <a:solidFill>
                  <a:srgbClr val="00B0F0"/>
                </a:solidFill>
                <a:latin typeface="Consolas" panose="020B0609020204030204" pitchFamily="49" charset="0"/>
              </a:rPr>
              <a:t>-1 </a:t>
            </a:r>
            <a:r>
              <a:rPr lang="az-Latn-AZ" altLang="en-US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addım ilə N-</a:t>
            </a:r>
            <a:r>
              <a:rPr lang="az-Latn-AZ" altLang="en-US" sz="2400" b="1" dirty="0">
                <a:solidFill>
                  <a:srgbClr val="00B0F0"/>
                </a:solidFill>
                <a:latin typeface="Consolas" panose="020B0609020204030204" pitchFamily="49" charset="0"/>
              </a:rPr>
              <a:t>2</a:t>
            </a:r>
            <a:r>
              <a:rPr lang="az-Latn-AZ" altLang="en-US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-dən  </a:t>
            </a:r>
            <a:r>
              <a:rPr lang="az-Latn-AZ" altLang="en-US" sz="2400" b="1" dirty="0">
                <a:solidFill>
                  <a:srgbClr val="00B0F0"/>
                </a:solidFill>
                <a:latin typeface="Consolas" panose="020B0609020204030204" pitchFamily="49" charset="0"/>
              </a:rPr>
              <a:t>1 </a:t>
            </a:r>
            <a:r>
              <a:rPr lang="az-Latn-AZ" altLang="en-US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-ə qədər dövr edir</a:t>
            </a:r>
            <a:endParaRPr lang="ru-RU" altLang="en-US" sz="24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en-US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az-Latn-AZ" altLang="en-US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əgər </a:t>
            </a:r>
            <a:r>
              <a:rPr lang="en-US" altLang="en-US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r>
              <a:rPr lang="ru-RU" altLang="en-US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en-US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ru-RU" altLang="en-US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r>
              <a:rPr lang="ru-RU" altLang="en-US" sz="2400" b="1" dirty="0">
                <a:solidFill>
                  <a:srgbClr val="00B0F0"/>
                </a:solidFill>
                <a:latin typeface="Consolas" panose="020B0609020204030204" pitchFamily="49" charset="0"/>
              </a:rPr>
              <a:t>1</a:t>
            </a:r>
            <a:r>
              <a:rPr lang="ru-RU" altLang="en-US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r>
              <a:rPr lang="en-US" altLang="en-US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ru-RU" altLang="en-US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&lt; </a:t>
            </a:r>
            <a:r>
              <a:rPr lang="en-US" altLang="en-US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r>
              <a:rPr lang="ru-RU" altLang="en-US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en-US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ru-RU" altLang="en-US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r>
              <a:rPr lang="az-Latn-AZ" altLang="en-US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ru-RU" altLang="en-US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az-Latn-AZ" altLang="en-US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onda</a:t>
            </a:r>
            <a:endParaRPr lang="ru-RU" altLang="en-US" sz="24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# </a:t>
            </a:r>
            <a:r>
              <a:rPr lang="ru-RU" altLang="en-US" sz="2400" b="1" dirty="0">
                <a:solidFill>
                  <a:srgbClr val="008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A[</a:t>
            </a:r>
            <a:r>
              <a:rPr lang="en-US" altLang="en-US" sz="2400" b="1" dirty="0">
                <a:solidFill>
                  <a:srgbClr val="008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j</a:t>
            </a:r>
            <a:r>
              <a:rPr lang="ru-RU" altLang="en-US" sz="2400" b="1" dirty="0">
                <a:solidFill>
                  <a:srgbClr val="008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] </a:t>
            </a:r>
            <a:r>
              <a:rPr lang="az-Latn-AZ" altLang="en-US" sz="2400" b="1" dirty="0">
                <a:solidFill>
                  <a:srgbClr val="008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və</a:t>
            </a:r>
            <a:r>
              <a:rPr lang="ru-RU" altLang="en-US" sz="2400" b="1" dirty="0">
                <a:solidFill>
                  <a:srgbClr val="008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A[j+1]</a:t>
            </a:r>
            <a:r>
              <a:rPr lang="en-US" altLang="en-US" sz="2400" b="1" dirty="0">
                <a:solidFill>
                  <a:srgbClr val="008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-in</a:t>
            </a:r>
            <a:r>
              <a:rPr lang="az-Latn-AZ" altLang="en-US" sz="2400" b="1" dirty="0">
                <a:solidFill>
                  <a:srgbClr val="008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yerlərini </a:t>
            </a:r>
            <a:r>
              <a:rPr lang="en-US" altLang="en-US" sz="2400" b="1" dirty="0">
                <a:solidFill>
                  <a:srgbClr val="008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</a:t>
            </a:r>
            <a:r>
              <a:rPr lang="az-Latn-AZ" altLang="en-US" sz="2400" b="1" dirty="0">
                <a:solidFill>
                  <a:srgbClr val="008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dəyişdirmək</a:t>
            </a:r>
            <a:endParaRPr lang="ru-RU" altLang="en-US" sz="2400" b="1" dirty="0">
              <a:solidFill>
                <a:srgbClr val="008000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9" name="Овал 8"/>
          <p:cNvSpPr>
            <a:spLocks noChangeArrowheads="1"/>
          </p:cNvSpPr>
          <p:nvPr/>
        </p:nvSpPr>
        <p:spPr bwMode="auto">
          <a:xfrm>
            <a:off x="4814888" y="3449638"/>
            <a:ext cx="466725" cy="468312"/>
          </a:xfrm>
          <a:prstGeom prst="ellipse">
            <a:avLst/>
          </a:prstGeom>
          <a:solidFill>
            <a:schemeClr val="bg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0" tIns="0" rIns="0" bIns="0"/>
          <a:lstStyle>
            <a:lvl1pPr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400">
                <a:solidFill>
                  <a:srgbClr val="00B0F0"/>
                </a:solidFill>
                <a:latin typeface="Consolas" panose="020B0609020204030204" pitchFamily="49" charset="0"/>
              </a:rPr>
              <a:t>1</a:t>
            </a:r>
            <a:endParaRPr lang="ru-RU" altLang="ru-RU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AutoShape 59">
            <a:extLst>
              <a:ext uri="{FF2B5EF4-FFF2-40B4-BE49-F238E27FC236}">
                <a16:creationId xmlns:a16="http://schemas.microsoft.com/office/drawing/2014/main" id="{F57996BE-BBF1-2147-8B76-2E66A4EBC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4888" y="2479675"/>
            <a:ext cx="2373312" cy="739775"/>
          </a:xfrm>
          <a:prstGeom prst="wedgeRoundRectCallout">
            <a:avLst>
              <a:gd name="adj1" fmla="val -36138"/>
              <a:gd name="adj2" fmla="val 84643"/>
              <a:gd name="adj3" fmla="val 16667"/>
            </a:avLst>
          </a:prstGeom>
          <a:solidFill>
            <a:srgbClr val="E6E6FF"/>
          </a:solidFill>
          <a:ln w="12700">
            <a:noFill/>
            <a:miter lim="800000"/>
            <a:headEnd/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0000" tIns="46800" rIns="90000" bIns="46800" anchor="ctr"/>
          <a:lstStyle/>
          <a:p>
            <a:pPr algn="ctr" eaLnBrk="1" hangingPunct="1">
              <a:lnSpc>
                <a:spcPct val="80000"/>
              </a:lnSpc>
              <a:defRPr/>
            </a:pPr>
            <a:r>
              <a:rPr lang="az-Latn-AZ" sz="2400" dirty="0">
                <a:latin typeface="Consolas" panose="020B0609020204030204" pitchFamily="49" charset="0"/>
              </a:rPr>
              <a:t>yeganə fərq</a:t>
            </a:r>
            <a:r>
              <a:rPr lang="ru-RU" sz="2400" dirty="0">
                <a:latin typeface="Consolas" panose="020B0609020204030204" pitchFamily="49" charset="0"/>
              </a:rPr>
              <a:t>!</a:t>
            </a:r>
            <a:endParaRPr lang="ru-RU" sz="200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 animBg="1"/>
      <p:bldP spid="7" grpId="0"/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Заголовок 1"/>
          <p:cNvSpPr>
            <a:spLocks noGrp="1" noChangeArrowheads="1"/>
          </p:cNvSpPr>
          <p:nvPr>
            <p:ph type="title"/>
          </p:nvPr>
        </p:nvSpPr>
        <p:spPr>
          <a:xfrm>
            <a:off x="311150" y="301625"/>
            <a:ext cx="8375650" cy="471488"/>
          </a:xfrm>
        </p:spPr>
        <p:txBody>
          <a:bodyPr/>
          <a:lstStyle/>
          <a:p>
            <a:r>
              <a:rPr lang="az-Latn-AZ" altLang="ru-RU" b="1" dirty="0">
                <a:latin typeface="Consolas" panose="020B0609020204030204" pitchFamily="49" charset="0"/>
              </a:rPr>
              <a:t>Hava qabarcıqları metodu</a:t>
            </a:r>
            <a:endParaRPr lang="ru-RU" altLang="ru-RU" b="1" dirty="0"/>
          </a:p>
        </p:txBody>
      </p:sp>
      <p:sp>
        <p:nvSpPr>
          <p:cNvPr id="4" name="Rectangle 153"/>
          <p:cNvSpPr>
            <a:spLocks noChangeArrowheads="1"/>
          </p:cNvSpPr>
          <p:nvPr/>
        </p:nvSpPr>
        <p:spPr bwMode="auto">
          <a:xfrm>
            <a:off x="369888" y="987425"/>
            <a:ext cx="2336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400" b="1">
                <a:solidFill>
                  <a:srgbClr val="333399"/>
                </a:solidFill>
                <a:latin typeface="Consolas" panose="020B0609020204030204" pitchFamily="49" charset="0"/>
              </a:rPr>
              <a:t>1-</a:t>
            </a:r>
            <a:r>
              <a:rPr lang="az-Latn-AZ" altLang="ru-RU" sz="2400" b="1">
                <a:solidFill>
                  <a:srgbClr val="333399"/>
                </a:solidFill>
                <a:latin typeface="Consolas" panose="020B0609020204030204" pitchFamily="49" charset="0"/>
              </a:rPr>
              <a:t>ci keçid</a:t>
            </a:r>
            <a:r>
              <a:rPr lang="en-US" altLang="ru-RU" sz="2400" b="1">
                <a:solidFill>
                  <a:srgbClr val="333399"/>
                </a:solidFill>
                <a:latin typeface="Consolas" panose="020B0609020204030204" pitchFamily="49" charset="0"/>
              </a:rPr>
              <a:t>:</a:t>
            </a:r>
            <a:endParaRPr lang="ru-RU" altLang="ru-RU" sz="2400" b="1">
              <a:solidFill>
                <a:srgbClr val="333399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42FC3B7-50A0-B34A-80BF-050F8C31F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3" y="1581150"/>
            <a:ext cx="7227887" cy="1571625"/>
          </a:xfrm>
          <a:prstGeom prst="rect">
            <a:avLst/>
          </a:prstGeom>
          <a:solidFill>
            <a:schemeClr val="accent5"/>
          </a:solidFill>
          <a:ln w="12700">
            <a:noFill/>
            <a:miter lim="800000"/>
            <a:headEnd/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0000" tIns="46800" rIns="90000" bIns="46800">
            <a:spAutoFit/>
          </a:bodyPr>
          <a:lstStyle/>
          <a:p>
            <a:pPr marL="179388" indent="-92075" algn="just" eaLnBrk="1" hangingPunct="1">
              <a:defRPr/>
            </a:pPr>
            <a:r>
              <a:rPr lang="en-US" sz="2400" b="1" dirty="0">
                <a:solidFill>
                  <a:srgbClr val="0000FF"/>
                </a:solidFill>
                <a:latin typeface="+mj-lt"/>
                <a:cs typeface="Times New Roman" pitchFamily="18" charset="0"/>
              </a:rPr>
              <a:t>for</a:t>
            </a:r>
            <a:r>
              <a:rPr lang="en-US" sz="2400" b="1" dirty="0">
                <a:latin typeface="+mj-lt"/>
                <a:cs typeface="Times New Roman" pitchFamily="18" charset="0"/>
              </a:rPr>
              <a:t> j </a:t>
            </a:r>
            <a:r>
              <a:rPr lang="en-US" sz="2400" b="1" dirty="0">
                <a:solidFill>
                  <a:srgbClr val="0000FF"/>
                </a:solidFill>
                <a:latin typeface="+mj-lt"/>
                <a:cs typeface="Times New Roman" pitchFamily="18" charset="0"/>
              </a:rPr>
              <a:t>in</a:t>
            </a:r>
            <a:r>
              <a:rPr lang="en-US" sz="2400" b="1" dirty="0">
                <a:latin typeface="+mj-lt"/>
                <a:cs typeface="Times New Roman" pitchFamily="18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range</a:t>
            </a:r>
            <a:r>
              <a:rPr lang="en-US" sz="2400" b="1" dirty="0">
                <a:latin typeface="+mj-lt"/>
                <a:cs typeface="Times New Roman" pitchFamily="18" charset="0"/>
              </a:rPr>
              <a:t>(N-</a:t>
            </a:r>
            <a:r>
              <a:rPr lang="en-US" sz="2400" b="1" dirty="0">
                <a:solidFill>
                  <a:srgbClr val="00B0F0"/>
                </a:solidFill>
                <a:latin typeface="+mj-lt"/>
                <a:cs typeface="Times New Roman" pitchFamily="18" charset="0"/>
              </a:rPr>
              <a:t>2</a:t>
            </a:r>
            <a:r>
              <a:rPr lang="en-US" sz="2400" b="1" dirty="0">
                <a:latin typeface="+mj-lt"/>
                <a:cs typeface="Times New Roman" pitchFamily="18" charset="0"/>
              </a:rPr>
              <a:t>, </a:t>
            </a:r>
            <a:r>
              <a:rPr lang="en-US" sz="2400" b="1" dirty="0">
                <a:solidFill>
                  <a:srgbClr val="00B0F0"/>
                </a:solidFill>
                <a:latin typeface="+mj-lt"/>
                <a:cs typeface="Times New Roman" pitchFamily="18" charset="0"/>
              </a:rPr>
              <a:t>-1</a:t>
            </a:r>
            <a:r>
              <a:rPr lang="en-US" sz="2400" b="1" dirty="0">
                <a:latin typeface="+mj-lt"/>
                <a:cs typeface="Times New Roman" pitchFamily="18" charset="0"/>
              </a:rPr>
              <a:t> ,</a:t>
            </a:r>
            <a:r>
              <a:rPr lang="en-US" sz="2400" b="1" dirty="0">
                <a:solidFill>
                  <a:srgbClr val="00B0F0"/>
                </a:solidFill>
                <a:latin typeface="+mj-lt"/>
                <a:cs typeface="Times New Roman" pitchFamily="18" charset="0"/>
              </a:rPr>
              <a:t>-1</a:t>
            </a:r>
            <a:r>
              <a:rPr lang="en-US" sz="2400" b="1" dirty="0">
                <a:latin typeface="+mj-lt"/>
                <a:cs typeface="Times New Roman" pitchFamily="18" charset="0"/>
              </a:rPr>
              <a:t>):</a:t>
            </a:r>
            <a:endParaRPr lang="ru-RU" sz="2400" b="1" dirty="0">
              <a:latin typeface="+mj-lt"/>
              <a:cs typeface="Times New Roman" pitchFamily="18" charset="0"/>
            </a:endParaRPr>
          </a:p>
          <a:p>
            <a:pPr marL="179388" indent="-92075" algn="just" eaLnBrk="1" hangingPunct="1">
              <a:defRPr/>
            </a:pPr>
            <a:r>
              <a:rPr lang="en-US" sz="2400" b="1" dirty="0">
                <a:latin typeface="+mj-lt"/>
                <a:cs typeface="Times New Roman" pitchFamily="18" charset="0"/>
              </a:rPr>
              <a:t>  </a:t>
            </a:r>
            <a:r>
              <a:rPr lang="ru-RU" sz="2400" b="1" dirty="0">
                <a:solidFill>
                  <a:srgbClr val="0000FF"/>
                </a:solidFill>
                <a:latin typeface="+mj-lt"/>
                <a:cs typeface="Times New Roman" pitchFamily="18" charset="0"/>
              </a:rPr>
              <a:t>if</a:t>
            </a:r>
            <a:r>
              <a:rPr lang="ru-RU" sz="2400" b="1" dirty="0">
                <a:latin typeface="+mj-lt"/>
                <a:cs typeface="Times New Roman" pitchFamily="18" charset="0"/>
              </a:rPr>
              <a:t> A[j+</a:t>
            </a:r>
            <a:r>
              <a:rPr lang="ru-RU" sz="2400" b="1" dirty="0">
                <a:solidFill>
                  <a:srgbClr val="00B0F0"/>
                </a:solidFill>
                <a:latin typeface="+mj-lt"/>
                <a:cs typeface="Times New Roman" pitchFamily="18" charset="0"/>
              </a:rPr>
              <a:t>1</a:t>
            </a:r>
            <a:r>
              <a:rPr lang="ru-RU" sz="2400" b="1" dirty="0">
                <a:latin typeface="+mj-lt"/>
                <a:cs typeface="Times New Roman" pitchFamily="18" charset="0"/>
              </a:rPr>
              <a:t>]&lt; A[j]:</a:t>
            </a:r>
          </a:p>
          <a:p>
            <a:pPr algn="just" eaLnBrk="1" hangingPunct="1">
              <a:defRPr/>
            </a:pPr>
            <a:r>
              <a:rPr lang="ru-RU" sz="2400" b="1" dirty="0">
                <a:solidFill>
                  <a:srgbClr val="008000"/>
                </a:solidFill>
                <a:latin typeface="+mj-lt"/>
                <a:cs typeface="Times New Roman" pitchFamily="18" charset="0"/>
              </a:rPr>
              <a:t>    </a:t>
            </a:r>
            <a:r>
              <a:rPr lang="en-US" sz="2400" b="1" dirty="0">
                <a:solidFill>
                  <a:srgbClr val="008000"/>
                </a:solidFill>
                <a:latin typeface="+mj-lt"/>
                <a:cs typeface="Times New Roman" pitchFamily="18" charset="0"/>
              </a:rPr>
              <a:t># </a:t>
            </a:r>
            <a:r>
              <a:rPr lang="ru-RU" sz="2400" b="1" dirty="0">
                <a:solidFill>
                  <a:srgbClr val="008000"/>
                </a:solidFill>
                <a:latin typeface="Consolas" panose="020B0609020204030204"/>
                <a:cs typeface="Times New Roman" panose="02020603050405020304" pitchFamily="18" charset="0"/>
              </a:rPr>
              <a:t>A[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/>
                <a:cs typeface="Times New Roman" panose="02020603050405020304" pitchFamily="18" charset="0"/>
              </a:rPr>
              <a:t>j</a:t>
            </a:r>
            <a:r>
              <a:rPr lang="ru-RU" sz="2400" b="1" dirty="0">
                <a:solidFill>
                  <a:srgbClr val="008000"/>
                </a:solidFill>
                <a:latin typeface="Consolas" panose="020B0609020204030204"/>
                <a:cs typeface="Times New Roman" panose="02020603050405020304" pitchFamily="18" charset="0"/>
              </a:rPr>
              <a:t>] </a:t>
            </a:r>
            <a:r>
              <a:rPr lang="az-Latn-AZ" sz="2400" b="1" dirty="0">
                <a:solidFill>
                  <a:srgbClr val="008000"/>
                </a:solidFill>
                <a:latin typeface="Consolas" panose="020B0609020204030204"/>
                <a:cs typeface="Times New Roman" panose="02020603050405020304" pitchFamily="18" charset="0"/>
              </a:rPr>
              <a:t>və</a:t>
            </a:r>
            <a:r>
              <a:rPr lang="ru-RU" sz="2400" b="1" dirty="0">
                <a:solidFill>
                  <a:srgbClr val="008000"/>
                </a:solidFill>
                <a:latin typeface="Consolas" panose="020B0609020204030204"/>
                <a:cs typeface="Times New Roman" panose="02020603050405020304" pitchFamily="18" charset="0"/>
              </a:rPr>
              <a:t> A[j+1]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/>
                <a:cs typeface="Times New Roman" panose="02020603050405020304" pitchFamily="18" charset="0"/>
              </a:rPr>
              <a:t>-in</a:t>
            </a:r>
            <a:r>
              <a:rPr lang="az-Latn-AZ" sz="2400" b="1" dirty="0">
                <a:solidFill>
                  <a:srgbClr val="008000"/>
                </a:solidFill>
                <a:latin typeface="Consolas" panose="020B0609020204030204"/>
                <a:cs typeface="Times New Roman" panose="02020603050405020304" pitchFamily="18" charset="0"/>
              </a:rPr>
              <a:t> yerlərini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/>
                <a:cs typeface="Times New Roman" panose="02020603050405020304" pitchFamily="18" charset="0"/>
              </a:rPr>
              <a:t>		</a:t>
            </a:r>
            <a:r>
              <a:rPr lang="az-Latn-AZ" sz="2400" b="1" dirty="0">
                <a:solidFill>
                  <a:srgbClr val="008000"/>
                </a:solidFill>
                <a:latin typeface="Consolas" panose="020B0609020204030204"/>
                <a:cs typeface="Times New Roman" panose="02020603050405020304" pitchFamily="18" charset="0"/>
              </a:rPr>
              <a:t>dəyişdirmək</a:t>
            </a:r>
            <a:endParaRPr lang="ru-RU" sz="2400" b="1" dirty="0">
              <a:solidFill>
                <a:srgbClr val="008000"/>
              </a:solidFill>
              <a:latin typeface="Consolas" panose="020B0609020204030204"/>
              <a:cs typeface="Times New Roman" panose="02020603050405020304" pitchFamily="18" charset="0"/>
            </a:endParaRPr>
          </a:p>
        </p:txBody>
      </p:sp>
      <p:sp>
        <p:nvSpPr>
          <p:cNvPr id="7" name="Rectangle 153"/>
          <p:cNvSpPr>
            <a:spLocks noChangeArrowheads="1"/>
          </p:cNvSpPr>
          <p:nvPr/>
        </p:nvSpPr>
        <p:spPr bwMode="auto">
          <a:xfrm>
            <a:off x="369888" y="3656013"/>
            <a:ext cx="2336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400" b="1">
                <a:solidFill>
                  <a:srgbClr val="333399"/>
                </a:solidFill>
                <a:latin typeface="Consolas" panose="020B0609020204030204" pitchFamily="49" charset="0"/>
              </a:rPr>
              <a:t>2</a:t>
            </a:r>
            <a:r>
              <a:rPr lang="ru-RU" altLang="ru-RU" sz="2400" b="1">
                <a:solidFill>
                  <a:srgbClr val="333399"/>
                </a:solidFill>
                <a:latin typeface="Consolas" panose="020B0609020204030204" pitchFamily="49" charset="0"/>
              </a:rPr>
              <a:t>-</a:t>
            </a:r>
            <a:r>
              <a:rPr lang="az-Latn-AZ" altLang="ru-RU" sz="2400" b="1">
                <a:solidFill>
                  <a:srgbClr val="333399"/>
                </a:solidFill>
                <a:latin typeface="Consolas" panose="020B0609020204030204" pitchFamily="49" charset="0"/>
              </a:rPr>
              <a:t>ci keçid</a:t>
            </a:r>
            <a:r>
              <a:rPr lang="en-US" altLang="ru-RU" sz="2400" b="1">
                <a:solidFill>
                  <a:srgbClr val="333399"/>
                </a:solidFill>
                <a:latin typeface="Consolas" panose="020B0609020204030204" pitchFamily="49" charset="0"/>
              </a:rPr>
              <a:t>:</a:t>
            </a:r>
            <a:endParaRPr lang="ru-RU" altLang="ru-RU" sz="2400" b="1">
              <a:solidFill>
                <a:srgbClr val="333399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C3F247B3-935B-754F-895D-E61841457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3" y="4114800"/>
            <a:ext cx="7227887" cy="1571625"/>
          </a:xfrm>
          <a:prstGeom prst="rect">
            <a:avLst/>
          </a:prstGeom>
          <a:solidFill>
            <a:schemeClr val="accent5"/>
          </a:solidFill>
          <a:ln w="12700">
            <a:noFill/>
            <a:miter lim="800000"/>
            <a:headEnd/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0000" tIns="46800" rIns="90000" bIns="46800">
            <a:spAutoFit/>
          </a:bodyPr>
          <a:lstStyle/>
          <a:p>
            <a:pPr marL="179388" indent="-92075" algn="just" eaLnBrk="1" hangingPunct="1">
              <a:defRPr/>
            </a:pPr>
            <a:r>
              <a:rPr lang="en-US" sz="2400" b="1" dirty="0">
                <a:solidFill>
                  <a:srgbClr val="0000FF"/>
                </a:solidFill>
                <a:latin typeface="+mj-lt"/>
                <a:cs typeface="Times New Roman" pitchFamily="18" charset="0"/>
              </a:rPr>
              <a:t>for</a:t>
            </a:r>
            <a:r>
              <a:rPr lang="en-US" sz="2400" b="1" dirty="0">
                <a:solidFill>
                  <a:srgbClr val="000099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2400" b="1" dirty="0">
                <a:latin typeface="+mj-lt"/>
                <a:cs typeface="Times New Roman" pitchFamily="18" charset="0"/>
              </a:rPr>
              <a:t>j </a:t>
            </a:r>
            <a:r>
              <a:rPr lang="en-US" sz="2400" b="1" dirty="0">
                <a:solidFill>
                  <a:srgbClr val="0000FF"/>
                </a:solidFill>
                <a:latin typeface="+mj-lt"/>
                <a:cs typeface="Times New Roman" pitchFamily="18" charset="0"/>
              </a:rPr>
              <a:t>in</a:t>
            </a:r>
            <a:r>
              <a:rPr lang="en-US" sz="2400" b="1" dirty="0">
                <a:latin typeface="+mj-lt"/>
                <a:cs typeface="Times New Roman" pitchFamily="18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range</a:t>
            </a:r>
            <a:r>
              <a:rPr lang="en-US" sz="2400" b="1" dirty="0">
                <a:latin typeface="+mj-lt"/>
                <a:cs typeface="Times New Roman" pitchFamily="18" charset="0"/>
              </a:rPr>
              <a:t>(N-</a:t>
            </a:r>
            <a:r>
              <a:rPr lang="en-US" sz="2400" b="1" dirty="0">
                <a:solidFill>
                  <a:srgbClr val="00B0F0"/>
                </a:solidFill>
                <a:latin typeface="+mj-lt"/>
                <a:cs typeface="Times New Roman" pitchFamily="18" charset="0"/>
              </a:rPr>
              <a:t>2</a:t>
            </a:r>
            <a:r>
              <a:rPr lang="en-US" sz="2400" b="1" dirty="0">
                <a:latin typeface="+mj-lt"/>
                <a:cs typeface="Times New Roman" pitchFamily="18" charset="0"/>
              </a:rPr>
              <a:t>, </a:t>
            </a:r>
            <a:r>
              <a:rPr lang="en-US" sz="2400" b="1" dirty="0">
                <a:solidFill>
                  <a:srgbClr val="00B0F0"/>
                </a:solidFill>
                <a:latin typeface="+mj-lt"/>
                <a:cs typeface="Times New Roman" pitchFamily="18" charset="0"/>
              </a:rPr>
              <a:t> 0</a:t>
            </a:r>
            <a:r>
              <a:rPr lang="en-US" sz="2400" b="1" dirty="0">
                <a:latin typeface="+mj-lt"/>
                <a:cs typeface="Times New Roman" pitchFamily="18" charset="0"/>
              </a:rPr>
              <a:t> ,</a:t>
            </a:r>
            <a:r>
              <a:rPr lang="en-US" sz="2400" b="1" dirty="0">
                <a:solidFill>
                  <a:srgbClr val="00B0F0"/>
                </a:solidFill>
                <a:latin typeface="+mj-lt"/>
                <a:cs typeface="Times New Roman" pitchFamily="18" charset="0"/>
              </a:rPr>
              <a:t>-1</a:t>
            </a:r>
            <a:r>
              <a:rPr lang="en-US" sz="2400" b="1" dirty="0">
                <a:latin typeface="+mj-lt"/>
                <a:cs typeface="Times New Roman" pitchFamily="18" charset="0"/>
              </a:rPr>
              <a:t>):</a:t>
            </a:r>
            <a:endParaRPr lang="ru-RU" sz="2400" b="1" dirty="0">
              <a:latin typeface="+mj-lt"/>
              <a:cs typeface="Times New Roman" pitchFamily="18" charset="0"/>
            </a:endParaRPr>
          </a:p>
          <a:p>
            <a:pPr marL="179388" indent="-92075" algn="just" eaLnBrk="1" hangingPunct="1">
              <a:defRPr/>
            </a:pPr>
            <a:r>
              <a:rPr lang="en-US" sz="2400" b="1" dirty="0">
                <a:latin typeface="+mj-lt"/>
                <a:cs typeface="Times New Roman" pitchFamily="18" charset="0"/>
              </a:rPr>
              <a:t>  </a:t>
            </a:r>
            <a:r>
              <a:rPr lang="ru-RU" sz="2400" b="1" dirty="0">
                <a:solidFill>
                  <a:srgbClr val="0000FF"/>
                </a:solidFill>
                <a:latin typeface="+mj-lt"/>
                <a:cs typeface="Times New Roman" pitchFamily="18" charset="0"/>
              </a:rPr>
              <a:t>if</a:t>
            </a:r>
            <a:r>
              <a:rPr lang="ru-RU" sz="2400" b="1" dirty="0">
                <a:latin typeface="+mj-lt"/>
                <a:cs typeface="Times New Roman" pitchFamily="18" charset="0"/>
              </a:rPr>
              <a:t> A[j+</a:t>
            </a:r>
            <a:r>
              <a:rPr lang="ru-RU" sz="2400" b="1" dirty="0">
                <a:solidFill>
                  <a:srgbClr val="00B0F0"/>
                </a:solidFill>
                <a:latin typeface="+mj-lt"/>
                <a:cs typeface="Times New Roman" pitchFamily="18" charset="0"/>
              </a:rPr>
              <a:t>1</a:t>
            </a:r>
            <a:r>
              <a:rPr lang="ru-RU" sz="2400" b="1" dirty="0">
                <a:latin typeface="+mj-lt"/>
                <a:cs typeface="Times New Roman" pitchFamily="18" charset="0"/>
              </a:rPr>
              <a:t>]&lt; A[j]:</a:t>
            </a:r>
          </a:p>
          <a:p>
            <a:pPr algn="just" eaLnBrk="1" hangingPunct="1">
              <a:defRPr/>
            </a:pPr>
            <a:r>
              <a:rPr lang="ru-RU" sz="2400" b="1" dirty="0">
                <a:solidFill>
                  <a:srgbClr val="008000"/>
                </a:solidFill>
                <a:latin typeface="+mj-lt"/>
                <a:cs typeface="Times New Roman" pitchFamily="18" charset="0"/>
              </a:rPr>
              <a:t>    </a:t>
            </a:r>
            <a:r>
              <a:rPr lang="en-US" sz="2400" b="1" dirty="0">
                <a:solidFill>
                  <a:srgbClr val="008000"/>
                </a:solidFill>
                <a:latin typeface="+mj-lt"/>
                <a:cs typeface="Times New Roman" pitchFamily="18" charset="0"/>
              </a:rPr>
              <a:t># </a:t>
            </a:r>
            <a:r>
              <a:rPr lang="ru-RU" sz="2400" b="1" dirty="0">
                <a:solidFill>
                  <a:srgbClr val="008000"/>
                </a:solidFill>
                <a:latin typeface="Consolas" panose="020B0609020204030204"/>
                <a:cs typeface="Times New Roman" panose="02020603050405020304" pitchFamily="18" charset="0"/>
              </a:rPr>
              <a:t>A[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/>
                <a:cs typeface="Times New Roman" panose="02020603050405020304" pitchFamily="18" charset="0"/>
              </a:rPr>
              <a:t>j</a:t>
            </a:r>
            <a:r>
              <a:rPr lang="ru-RU" sz="2400" b="1" dirty="0">
                <a:solidFill>
                  <a:srgbClr val="008000"/>
                </a:solidFill>
                <a:latin typeface="Consolas" panose="020B0609020204030204"/>
                <a:cs typeface="Times New Roman" panose="02020603050405020304" pitchFamily="18" charset="0"/>
              </a:rPr>
              <a:t>] </a:t>
            </a:r>
            <a:r>
              <a:rPr lang="az-Latn-AZ" sz="2400" b="1" dirty="0">
                <a:solidFill>
                  <a:srgbClr val="008000"/>
                </a:solidFill>
                <a:latin typeface="Consolas" panose="020B0609020204030204"/>
                <a:cs typeface="Times New Roman" panose="02020603050405020304" pitchFamily="18" charset="0"/>
              </a:rPr>
              <a:t>və</a:t>
            </a:r>
            <a:r>
              <a:rPr lang="ru-RU" sz="2400" b="1" dirty="0">
                <a:solidFill>
                  <a:srgbClr val="008000"/>
                </a:solidFill>
                <a:latin typeface="Consolas" panose="020B0609020204030204"/>
                <a:cs typeface="Times New Roman" panose="02020603050405020304" pitchFamily="18" charset="0"/>
              </a:rPr>
              <a:t> A[j+1]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/>
                <a:cs typeface="Times New Roman" panose="02020603050405020304" pitchFamily="18" charset="0"/>
              </a:rPr>
              <a:t>-in</a:t>
            </a:r>
            <a:r>
              <a:rPr lang="az-Latn-AZ" sz="2400" b="1" dirty="0">
                <a:solidFill>
                  <a:srgbClr val="008000"/>
                </a:solidFill>
                <a:latin typeface="Consolas" panose="020B0609020204030204"/>
                <a:cs typeface="Times New Roman" panose="02020603050405020304" pitchFamily="18" charset="0"/>
              </a:rPr>
              <a:t> yerlərini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/>
                <a:cs typeface="Times New Roman" panose="02020603050405020304" pitchFamily="18" charset="0"/>
              </a:rPr>
              <a:t>		</a:t>
            </a:r>
            <a:r>
              <a:rPr lang="az-Latn-AZ" sz="2400" b="1" dirty="0">
                <a:solidFill>
                  <a:srgbClr val="008000"/>
                </a:solidFill>
                <a:latin typeface="Consolas" panose="020B0609020204030204"/>
                <a:cs typeface="Times New Roman" panose="02020603050405020304" pitchFamily="18" charset="0"/>
              </a:rPr>
              <a:t>dəyişdirmək</a:t>
            </a:r>
            <a:endParaRPr lang="ru-RU" sz="2400" b="1" dirty="0">
              <a:solidFill>
                <a:srgbClr val="008000"/>
              </a:solidFill>
              <a:latin typeface="Consolas" panose="020B0609020204030204"/>
              <a:cs typeface="Times New Roman" panose="02020603050405020304" pitchFamily="18" charset="0"/>
            </a:endParaRPr>
          </a:p>
        </p:txBody>
      </p:sp>
      <p:sp>
        <p:nvSpPr>
          <p:cNvPr id="9" name="Овал 8"/>
          <p:cNvSpPr>
            <a:spLocks noChangeArrowheads="1"/>
          </p:cNvSpPr>
          <p:nvPr/>
        </p:nvSpPr>
        <p:spPr bwMode="auto">
          <a:xfrm>
            <a:off x="4106863" y="4114800"/>
            <a:ext cx="466725" cy="468313"/>
          </a:xfrm>
          <a:prstGeom prst="ellipse">
            <a:avLst/>
          </a:prstGeom>
          <a:solidFill>
            <a:schemeClr val="bg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0" tIns="0" rIns="0" bIns="0"/>
          <a:lstStyle>
            <a:lvl1pPr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400" b="1">
                <a:solidFill>
                  <a:srgbClr val="00B0F0"/>
                </a:solidFill>
                <a:latin typeface="Consolas" panose="020B0609020204030204" pitchFamily="49" charset="0"/>
              </a:rPr>
              <a:t>0</a:t>
            </a:r>
            <a:endParaRPr lang="ru-RU" altLang="ru-RU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AutoShape 59">
            <a:extLst>
              <a:ext uri="{FF2B5EF4-FFF2-40B4-BE49-F238E27FC236}">
                <a16:creationId xmlns:a16="http://schemas.microsoft.com/office/drawing/2014/main" id="{4430547B-407B-5D43-836C-69F949EA0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8975" y="3286125"/>
            <a:ext cx="2373313" cy="739775"/>
          </a:xfrm>
          <a:prstGeom prst="wedgeRoundRectCallout">
            <a:avLst>
              <a:gd name="adj1" fmla="val -50303"/>
              <a:gd name="adj2" fmla="val 75555"/>
              <a:gd name="adj3" fmla="val 16667"/>
            </a:avLst>
          </a:prstGeom>
          <a:solidFill>
            <a:srgbClr val="E6E6FF"/>
          </a:solidFill>
          <a:ln w="12700">
            <a:noFill/>
            <a:miter lim="800000"/>
            <a:headEnd/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0000" tIns="46800" rIns="90000" bIns="46800" anchor="ctr"/>
          <a:lstStyle/>
          <a:p>
            <a:pPr algn="ctr" eaLnBrk="1" hangingPunct="1">
              <a:lnSpc>
                <a:spcPct val="80000"/>
              </a:lnSpc>
              <a:defRPr/>
            </a:pPr>
            <a:r>
              <a:rPr lang="az-Latn-AZ" sz="2400" dirty="0">
                <a:latin typeface="Consolas" panose="020B0609020204030204" pitchFamily="49" charset="0"/>
              </a:rPr>
              <a:t>yeganə fərq</a:t>
            </a:r>
            <a:r>
              <a:rPr lang="ru-RU" sz="2400" dirty="0">
                <a:latin typeface="Consolas" panose="020B0609020204030204" pitchFamily="49" charset="0"/>
              </a:rPr>
              <a:t>!</a:t>
            </a:r>
            <a:endParaRPr lang="ru-RU" sz="2000" dirty="0">
              <a:latin typeface="Consolas" panose="020B0609020204030204" pitchFamily="49" charset="0"/>
            </a:endParaRPr>
          </a:p>
        </p:txBody>
      </p:sp>
      <p:sp>
        <p:nvSpPr>
          <p:cNvPr id="11" name="Скругленная прямоугольная выноска 10">
            <a:extLst>
              <a:ext uri="{FF2B5EF4-FFF2-40B4-BE49-F238E27FC236}">
                <a16:creationId xmlns:a16="http://schemas.microsoft.com/office/drawing/2014/main" id="{DBE77F46-1B67-B549-B2B4-33CDA4A1D62D}"/>
              </a:ext>
            </a:extLst>
          </p:cNvPr>
          <p:cNvSpPr/>
          <p:nvPr/>
        </p:nvSpPr>
        <p:spPr>
          <a:xfrm>
            <a:off x="3405188" y="793750"/>
            <a:ext cx="5451475" cy="511175"/>
          </a:xfrm>
          <a:prstGeom prst="wedgeRoundRectCallout">
            <a:avLst>
              <a:gd name="adj1" fmla="val -29680"/>
              <a:gd name="adj2" fmla="val 113148"/>
              <a:gd name="adj3" fmla="val 16667"/>
            </a:avLst>
          </a:prstGeom>
          <a:solidFill>
            <a:srgbClr val="E6E6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ru-RU" altLang="en-US" sz="2400" b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ru-RU" altLang="en-US" sz="2400" b="1">
                <a:solidFill>
                  <a:srgbClr val="00B0F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az-Latn-AZ" altLang="en-US" sz="2400" b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–dən </a:t>
            </a:r>
            <a:r>
              <a:rPr lang="ru-RU" altLang="en-US" sz="2400" b="1">
                <a:solidFill>
                  <a:srgbClr val="00B0F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az-Latn-AZ" altLang="en-US" sz="2400" b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-a qədər </a:t>
            </a:r>
            <a:r>
              <a:rPr lang="ru-RU" altLang="en-US" sz="2400" b="1">
                <a:solidFill>
                  <a:srgbClr val="00B0F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-1</a:t>
            </a:r>
            <a:r>
              <a:rPr lang="az-Latn-AZ" altLang="en-US" sz="2400" b="1">
                <a:solidFill>
                  <a:srgbClr val="00B0F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az-Latn-AZ" altLang="en-US" sz="2400" b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addımı il</a:t>
            </a:r>
            <a:r>
              <a:rPr lang="az-Latn-AZ" altLang="en-US" sz="2400" b="1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ə</a:t>
            </a:r>
            <a:endParaRPr lang="az-Latn-AZ" altLang="en-US" sz="2400" b="1">
              <a:solidFill>
                <a:srgbClr val="000000"/>
              </a:solidFill>
              <a:latin typeface="Consolas" panose="020B0609020204030204" pitchFamily="49" charset="0"/>
              <a:ea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 animBg="1"/>
      <p:bldP spid="7" grpId="0"/>
      <p:bldP spid="8" grpId="0" animBg="1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Заголовок 1"/>
          <p:cNvSpPr>
            <a:spLocks noGrp="1" noChangeArrowheads="1"/>
          </p:cNvSpPr>
          <p:nvPr>
            <p:ph type="title"/>
          </p:nvPr>
        </p:nvSpPr>
        <p:spPr>
          <a:xfrm>
            <a:off x="311150" y="301625"/>
            <a:ext cx="8375650" cy="471488"/>
          </a:xfrm>
        </p:spPr>
        <p:txBody>
          <a:bodyPr/>
          <a:lstStyle/>
          <a:p>
            <a:r>
              <a:rPr lang="az-Latn-AZ" altLang="ru-RU" b="1" dirty="0">
                <a:latin typeface="Consolas" panose="020B0609020204030204" pitchFamily="49" charset="0"/>
              </a:rPr>
              <a:t>Hava qabarcıqları metodu</a:t>
            </a:r>
            <a:endParaRPr lang="ru-RU" altLang="ru-RU" b="1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D894A89-924E-7943-93C7-5A8D318857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719" y="765251"/>
            <a:ext cx="8310562" cy="1571625"/>
          </a:xfrm>
          <a:prstGeom prst="rect">
            <a:avLst/>
          </a:prstGeom>
          <a:solidFill>
            <a:schemeClr val="accent5"/>
          </a:solidFill>
          <a:ln w="12700">
            <a:noFill/>
            <a:miter lim="800000"/>
            <a:headEnd/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0000" tIns="46800" rIns="90000" bIns="46800">
            <a:spAutoFit/>
          </a:bodyPr>
          <a:lstStyle/>
          <a:p>
            <a:pPr marL="179388" indent="-92075" algn="just" eaLnBrk="1" hangingPunct="1">
              <a:defRPr/>
            </a:pPr>
            <a:r>
              <a:rPr lang="ru-RU" sz="2400" b="1" dirty="0">
                <a:solidFill>
                  <a:srgbClr val="0000FF"/>
                </a:solidFill>
                <a:latin typeface="+mj-lt"/>
                <a:cs typeface="Times New Roman" pitchFamily="18" charset="0"/>
              </a:rPr>
              <a:t>for</a:t>
            </a:r>
            <a:r>
              <a:rPr lang="ru-RU" sz="2400" b="1" dirty="0">
                <a:latin typeface="+mj-lt"/>
                <a:cs typeface="Times New Roman" pitchFamily="18" charset="0"/>
              </a:rPr>
              <a:t> i </a:t>
            </a:r>
            <a:r>
              <a:rPr lang="ru-RU" sz="2400" b="1" dirty="0">
                <a:solidFill>
                  <a:srgbClr val="0000FF"/>
                </a:solidFill>
                <a:latin typeface="+mj-lt"/>
                <a:cs typeface="Times New Roman" pitchFamily="18" charset="0"/>
              </a:rPr>
              <a:t>in</a:t>
            </a:r>
            <a:r>
              <a:rPr lang="ru-RU" sz="2400" b="1" dirty="0">
                <a:latin typeface="+mj-lt"/>
                <a:cs typeface="Times New Roman" pitchFamily="18" charset="0"/>
              </a:rPr>
              <a:t> </a:t>
            </a:r>
            <a:r>
              <a:rPr lang="ru-RU" sz="24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range</a:t>
            </a:r>
            <a:r>
              <a:rPr lang="ru-RU" sz="2400" b="1" dirty="0">
                <a:latin typeface="+mj-lt"/>
                <a:cs typeface="Times New Roman" pitchFamily="18" charset="0"/>
              </a:rPr>
              <a:t>(N-</a:t>
            </a:r>
            <a:r>
              <a:rPr lang="ru-RU" sz="2400" b="1" dirty="0">
                <a:solidFill>
                  <a:srgbClr val="00B0F0"/>
                </a:solidFill>
                <a:latin typeface="+mj-lt"/>
                <a:cs typeface="Times New Roman" pitchFamily="18" charset="0"/>
              </a:rPr>
              <a:t>1</a:t>
            </a:r>
            <a:r>
              <a:rPr lang="ru-RU" sz="2400" b="1" dirty="0">
                <a:latin typeface="+mj-lt"/>
                <a:cs typeface="Times New Roman" pitchFamily="18" charset="0"/>
              </a:rPr>
              <a:t>):</a:t>
            </a:r>
          </a:p>
          <a:p>
            <a:pPr marL="179388" indent="-92075" algn="just" eaLnBrk="1" hangingPunct="1">
              <a:defRPr/>
            </a:pPr>
            <a:r>
              <a:rPr lang="en-US" sz="2400" b="1" dirty="0">
                <a:latin typeface="+mj-lt"/>
                <a:cs typeface="Times New Roman" pitchFamily="18" charset="0"/>
              </a:rPr>
              <a:t>  </a:t>
            </a:r>
            <a:r>
              <a:rPr lang="en-US" sz="2400" b="1" dirty="0">
                <a:solidFill>
                  <a:srgbClr val="0000FF"/>
                </a:solidFill>
                <a:latin typeface="+mj-lt"/>
                <a:cs typeface="Times New Roman" pitchFamily="18" charset="0"/>
              </a:rPr>
              <a:t>for</a:t>
            </a:r>
            <a:r>
              <a:rPr lang="en-US" sz="2400" b="1" dirty="0">
                <a:latin typeface="+mj-lt"/>
                <a:cs typeface="Times New Roman" pitchFamily="18" charset="0"/>
              </a:rPr>
              <a:t> j </a:t>
            </a:r>
            <a:r>
              <a:rPr lang="en-US" sz="2400" b="1" dirty="0">
                <a:solidFill>
                  <a:srgbClr val="0000FF"/>
                </a:solidFill>
                <a:latin typeface="+mj-lt"/>
                <a:cs typeface="Times New Roman" pitchFamily="18" charset="0"/>
              </a:rPr>
              <a:t>in</a:t>
            </a:r>
            <a:r>
              <a:rPr lang="en-US" sz="2400" b="1" dirty="0">
                <a:latin typeface="+mj-lt"/>
                <a:cs typeface="Times New Roman" pitchFamily="18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range</a:t>
            </a:r>
            <a:r>
              <a:rPr lang="en-US" sz="2400" b="1" dirty="0">
                <a:latin typeface="+mj-lt"/>
                <a:cs typeface="Times New Roman" pitchFamily="18" charset="0"/>
              </a:rPr>
              <a:t>(N-</a:t>
            </a:r>
            <a:r>
              <a:rPr lang="en-US" sz="2400" b="1" dirty="0">
                <a:solidFill>
                  <a:srgbClr val="00B0F0"/>
                </a:solidFill>
                <a:latin typeface="+mj-lt"/>
                <a:cs typeface="Times New Roman" pitchFamily="18" charset="0"/>
              </a:rPr>
              <a:t>2</a:t>
            </a:r>
            <a:r>
              <a:rPr lang="en-US" sz="2400" b="1" dirty="0">
                <a:latin typeface="+mj-lt"/>
                <a:cs typeface="Times New Roman" pitchFamily="18" charset="0"/>
              </a:rPr>
              <a:t>, i-</a:t>
            </a:r>
            <a:r>
              <a:rPr lang="en-US" sz="2400" b="1" dirty="0">
                <a:solidFill>
                  <a:srgbClr val="00B0F0"/>
                </a:solidFill>
                <a:latin typeface="+mj-lt"/>
                <a:cs typeface="Times New Roman" pitchFamily="18" charset="0"/>
              </a:rPr>
              <a:t>1</a:t>
            </a:r>
            <a:r>
              <a:rPr lang="en-US" sz="2400" b="1" dirty="0">
                <a:latin typeface="+mj-lt"/>
                <a:cs typeface="Times New Roman" pitchFamily="18" charset="0"/>
              </a:rPr>
              <a:t> ,</a:t>
            </a:r>
            <a:r>
              <a:rPr lang="en-US" sz="2400" b="1" dirty="0">
                <a:solidFill>
                  <a:srgbClr val="00B0F0"/>
                </a:solidFill>
                <a:latin typeface="+mj-lt"/>
                <a:cs typeface="Times New Roman" pitchFamily="18" charset="0"/>
              </a:rPr>
              <a:t>-1</a:t>
            </a:r>
            <a:r>
              <a:rPr lang="en-US" sz="2400" b="1" dirty="0">
                <a:latin typeface="+mj-lt"/>
                <a:cs typeface="Times New Roman" pitchFamily="18" charset="0"/>
              </a:rPr>
              <a:t>):</a:t>
            </a:r>
            <a:endParaRPr lang="ru-RU" sz="2400" b="1" dirty="0">
              <a:latin typeface="+mj-lt"/>
              <a:cs typeface="Times New Roman" pitchFamily="18" charset="0"/>
            </a:endParaRPr>
          </a:p>
          <a:p>
            <a:pPr marL="179388" indent="-92075" algn="just" eaLnBrk="1" hangingPunct="1">
              <a:defRPr/>
            </a:pPr>
            <a:r>
              <a:rPr lang="en-US" sz="2400" b="1" dirty="0">
                <a:solidFill>
                  <a:srgbClr val="000099"/>
                </a:solidFill>
                <a:latin typeface="+mj-lt"/>
                <a:cs typeface="Times New Roman" pitchFamily="18" charset="0"/>
              </a:rPr>
              <a:t>    </a:t>
            </a:r>
            <a:r>
              <a:rPr lang="en-US" sz="2400" b="1" dirty="0">
                <a:solidFill>
                  <a:srgbClr val="0000FF"/>
                </a:solidFill>
                <a:latin typeface="+mj-lt"/>
                <a:cs typeface="Times New Roman" pitchFamily="18" charset="0"/>
              </a:rPr>
              <a:t>if</a:t>
            </a:r>
            <a:r>
              <a:rPr lang="en-US" sz="2400" b="1" dirty="0">
                <a:latin typeface="+mj-lt"/>
                <a:cs typeface="Times New Roman" pitchFamily="18" charset="0"/>
              </a:rPr>
              <a:t> A[j+</a:t>
            </a:r>
            <a:r>
              <a:rPr lang="en-US" sz="2400" b="1" dirty="0">
                <a:solidFill>
                  <a:srgbClr val="00B0F0"/>
                </a:solidFill>
                <a:latin typeface="+mj-lt"/>
                <a:cs typeface="Times New Roman" pitchFamily="18" charset="0"/>
              </a:rPr>
              <a:t>1</a:t>
            </a:r>
            <a:r>
              <a:rPr lang="en-US" sz="2400" b="1" dirty="0">
                <a:latin typeface="+mj-lt"/>
                <a:cs typeface="Times New Roman" pitchFamily="18" charset="0"/>
              </a:rPr>
              <a:t>]</a:t>
            </a:r>
            <a:r>
              <a:rPr lang="en-US" sz="2400" b="1" dirty="0">
                <a:latin typeface="+mj-lt"/>
                <a:ea typeface="Times New Roman" pitchFamily="18" charset="0"/>
                <a:cs typeface="Calibri" pitchFamily="34" charset="0"/>
              </a:rPr>
              <a:t> </a:t>
            </a:r>
            <a:r>
              <a:rPr lang="en-US" sz="2400" b="1" dirty="0">
                <a:latin typeface="+mj-lt"/>
                <a:cs typeface="Times New Roman" pitchFamily="18" charset="0"/>
              </a:rPr>
              <a:t>&lt; A[j]: </a:t>
            </a:r>
            <a:endParaRPr lang="ru-RU" sz="2400" b="1" dirty="0">
              <a:latin typeface="+mj-lt"/>
              <a:cs typeface="Times New Roman" pitchFamily="18" charset="0"/>
            </a:endParaRPr>
          </a:p>
          <a:p>
            <a:pPr marL="179388" indent="-92075" algn="just" eaLnBrk="1" hangingPunct="1">
              <a:defRPr/>
            </a:pPr>
            <a:r>
              <a:rPr lang="en-US" sz="2400" b="1" dirty="0">
                <a:latin typeface="+mj-lt"/>
                <a:cs typeface="Times New Roman" pitchFamily="18" charset="0"/>
              </a:rPr>
              <a:t>      A[j], A[j+</a:t>
            </a:r>
            <a:r>
              <a:rPr lang="en-US" sz="2400" b="1" dirty="0">
                <a:solidFill>
                  <a:srgbClr val="00B0F0"/>
                </a:solidFill>
                <a:latin typeface="+mj-lt"/>
                <a:cs typeface="Times New Roman" pitchFamily="18" charset="0"/>
              </a:rPr>
              <a:t>1</a:t>
            </a:r>
            <a:r>
              <a:rPr lang="en-US" sz="2400" b="1" dirty="0">
                <a:latin typeface="+mj-lt"/>
                <a:cs typeface="Times New Roman" pitchFamily="18" charset="0"/>
              </a:rPr>
              <a:t>] = A[j+</a:t>
            </a:r>
            <a:r>
              <a:rPr lang="en-US" sz="2400" b="1" dirty="0">
                <a:solidFill>
                  <a:srgbClr val="00B0F0"/>
                </a:solidFill>
                <a:latin typeface="+mj-lt"/>
                <a:cs typeface="Times New Roman" pitchFamily="18" charset="0"/>
              </a:rPr>
              <a:t>1</a:t>
            </a:r>
            <a:r>
              <a:rPr lang="en-US" sz="2400" b="1" dirty="0">
                <a:latin typeface="+mj-lt"/>
                <a:cs typeface="Times New Roman" pitchFamily="18" charset="0"/>
              </a:rPr>
              <a:t>], A[j]</a:t>
            </a:r>
            <a:endParaRPr lang="ru-RU" sz="2400" b="1" dirty="0">
              <a:latin typeface="+mj-lt"/>
              <a:cs typeface="Times New Roman" pitchFamily="18" charset="0"/>
            </a:endParaRPr>
          </a:p>
        </p:txBody>
      </p:sp>
      <p:sp>
        <p:nvSpPr>
          <p:cNvPr id="56323" name="Овал 4"/>
          <p:cNvSpPr>
            <a:spLocks noChangeArrowheads="1"/>
          </p:cNvSpPr>
          <p:nvPr/>
        </p:nvSpPr>
        <p:spPr bwMode="auto">
          <a:xfrm>
            <a:off x="4222750" y="1086682"/>
            <a:ext cx="698500" cy="468312"/>
          </a:xfrm>
          <a:prstGeom prst="ellipse">
            <a:avLst/>
          </a:prstGeom>
          <a:solidFill>
            <a:schemeClr val="bg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0" tIns="0" rIns="0" bIns="0"/>
          <a:lstStyle>
            <a:lvl1pPr>
              <a:spcBef>
                <a:spcPct val="20000"/>
              </a:spcBef>
              <a:buChar char="•"/>
              <a:defRPr sz="2800">
                <a:solidFill>
                  <a:srgbClr val="3C8C93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gency FB" panose="020B0503020202020204" pitchFamily="34" charset="0"/>
                <a:ea typeface="Consolas" panose="020B0609020204030204" pitchFamily="49" charset="0"/>
                <a:cs typeface="Consolas" panose="020B0609020204030204" pitchFamily="49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400" dirty="0">
                <a:solidFill>
                  <a:schemeClr val="tx1"/>
                </a:solidFill>
                <a:latin typeface="Consolas" panose="020B0609020204030204" pitchFamily="49" charset="0"/>
              </a:rPr>
              <a:t>i-1</a:t>
            </a:r>
            <a:endParaRPr lang="ru-RU" altLang="ru-RU" sz="18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Group 55"/>
          <p:cNvGrpSpPr>
            <a:grpSpLocks/>
          </p:cNvGrpSpPr>
          <p:nvPr/>
        </p:nvGrpSpPr>
        <p:grpSpPr bwMode="auto">
          <a:xfrm>
            <a:off x="245660" y="4836054"/>
            <a:ext cx="4820383" cy="628767"/>
            <a:chOff x="433" y="3824"/>
            <a:chExt cx="4045" cy="545"/>
          </a:xfrm>
        </p:grpSpPr>
        <p:sp>
          <p:nvSpPr>
            <p:cNvPr id="10" name="Text Box 56">
              <a:extLst>
                <a:ext uri="{FF2B5EF4-FFF2-40B4-BE49-F238E27FC236}">
                  <a16:creationId xmlns:a16="http://schemas.microsoft.com/office/drawing/2014/main" id="{F9F07D41-B691-7341-B855-A1F68A2C52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7" y="3969"/>
              <a:ext cx="3751" cy="400"/>
            </a:xfrm>
            <a:prstGeom prst="rect">
              <a:avLst/>
            </a:prstGeom>
            <a:solidFill>
              <a:srgbClr val="D1D1FF"/>
            </a:solidFill>
            <a:ln w="127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ru-RU" sz="2400" dirty="0">
                  <a:latin typeface="Consolas" panose="020B0609020204030204" pitchFamily="49" charset="0"/>
                </a:rPr>
                <a:t>  </a:t>
              </a:r>
              <a:r>
                <a:rPr lang="az-Latn-AZ" sz="1400" dirty="0">
                  <a:latin typeface="Consolas" panose="020B0609020204030204" pitchFamily="49" charset="0"/>
                </a:rPr>
                <a:t>Rekursiyadan necə istifadə etmək olar</a:t>
              </a:r>
              <a:r>
                <a:rPr lang="ru-RU" sz="1400" dirty="0">
                  <a:latin typeface="Consolas" panose="020B0609020204030204" pitchFamily="49" charset="0"/>
                </a:rPr>
                <a:t>?</a:t>
              </a:r>
              <a:endParaRPr lang="ru-RU" sz="2400" dirty="0">
                <a:latin typeface="Consolas" panose="020B0609020204030204" pitchFamily="49" charset="0"/>
              </a:endParaRPr>
            </a:p>
          </p:txBody>
        </p:sp>
        <p:sp>
          <p:nvSpPr>
            <p:cNvPr id="56327" name="Oval 57"/>
            <p:cNvSpPr>
              <a:spLocks noChangeArrowheads="1"/>
            </p:cNvSpPr>
            <p:nvPr/>
          </p:nvSpPr>
          <p:spPr bwMode="auto">
            <a:xfrm>
              <a:off x="433" y="3824"/>
              <a:ext cx="456" cy="406"/>
            </a:xfrm>
            <a:prstGeom prst="ellipse">
              <a:avLst/>
            </a:prstGeom>
            <a:solidFill>
              <a:srgbClr val="0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rgbClr val="3C8C93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gency FB" panose="020B0503020202020204" pitchFamily="34" charset="0"/>
                  <a:ea typeface="Consolas" panose="020B0609020204030204" pitchFamily="49" charset="0"/>
                  <a:cs typeface="Consolas" panose="020B0609020204030204" pitchFamily="49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ru-RU" sz="44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?</a:t>
              </a:r>
              <a:endParaRPr lang="ru-RU" altLang="ru-RU" sz="44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11" name="Rectangle 6">
            <a:extLst>
              <a:ext uri="{FF2B5EF4-FFF2-40B4-BE49-F238E27FC236}">
                <a16:creationId xmlns:a16="http://schemas.microsoft.com/office/drawing/2014/main" id="{994D4901-79C4-46BE-A30C-C75D306D3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4306" y="5169199"/>
            <a:ext cx="3517048" cy="1387176"/>
          </a:xfrm>
          <a:prstGeom prst="rect">
            <a:avLst/>
          </a:prstGeom>
          <a:solidFill>
            <a:schemeClr val="accent5"/>
          </a:solidFill>
          <a:ln w="12700">
            <a:noFill/>
            <a:miter lim="800000"/>
            <a:headEnd/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0000" tIns="46800" rIns="90000" bIns="46800">
            <a:spAutoFit/>
          </a:bodyPr>
          <a:lstStyle/>
          <a:p>
            <a:r>
              <a:rPr lang="en-GB" sz="1400" dirty="0">
                <a:solidFill>
                  <a:srgbClr val="FFC000"/>
                </a:solidFill>
              </a:rPr>
              <a:t>def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0070C0"/>
                </a:solidFill>
              </a:rPr>
              <a:t>stone_Sort1</a:t>
            </a:r>
            <a:r>
              <a:rPr lang="en-GB" sz="1400" dirty="0"/>
              <a:t>(a):</a:t>
            </a:r>
          </a:p>
          <a:p>
            <a:r>
              <a:rPr lang="en-GB" sz="1400" dirty="0"/>
              <a:t>    </a:t>
            </a:r>
            <a:r>
              <a:rPr lang="en-GB" sz="1400" dirty="0">
                <a:solidFill>
                  <a:srgbClr val="00B0F0"/>
                </a:solidFill>
              </a:rPr>
              <a:t>for</a:t>
            </a:r>
            <a:r>
              <a:rPr lang="en-GB" sz="1400" dirty="0"/>
              <a:t> </a:t>
            </a:r>
            <a:r>
              <a:rPr lang="en-GB" sz="1400" dirty="0" err="1"/>
              <a:t>i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00B0F0"/>
                </a:solidFill>
              </a:rPr>
              <a:t>in</a:t>
            </a:r>
            <a:r>
              <a:rPr lang="en-GB" sz="1400" dirty="0"/>
              <a:t> </a:t>
            </a:r>
            <a:r>
              <a:rPr lang="en-GB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range</a:t>
            </a:r>
            <a:r>
              <a:rPr lang="en-GB" sz="1400" dirty="0"/>
              <a:t>(</a:t>
            </a:r>
            <a:r>
              <a:rPr lang="en-GB" sz="1400" dirty="0" err="1"/>
              <a:t>len</a:t>
            </a:r>
            <a:r>
              <a:rPr lang="en-GB" sz="1400" dirty="0"/>
              <a:t>(a)-1,0,-1):</a:t>
            </a:r>
          </a:p>
          <a:p>
            <a:r>
              <a:rPr lang="en-GB" sz="1400" dirty="0"/>
              <a:t>        </a:t>
            </a:r>
            <a:r>
              <a:rPr lang="en-GB" sz="1400" dirty="0">
                <a:solidFill>
                  <a:srgbClr val="00B0F0"/>
                </a:solidFill>
              </a:rPr>
              <a:t>for</a:t>
            </a:r>
            <a:r>
              <a:rPr lang="en-GB" sz="1400" dirty="0"/>
              <a:t> j </a:t>
            </a:r>
            <a:r>
              <a:rPr lang="en-GB" sz="1400" dirty="0">
                <a:solidFill>
                  <a:srgbClr val="00B0F0"/>
                </a:solidFill>
              </a:rPr>
              <a:t>in</a:t>
            </a:r>
            <a:r>
              <a:rPr lang="en-GB" sz="1400" dirty="0"/>
              <a:t> </a:t>
            </a:r>
            <a:r>
              <a:rPr lang="en-GB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range</a:t>
            </a:r>
            <a:r>
              <a:rPr lang="en-GB" sz="1400" dirty="0"/>
              <a:t>(</a:t>
            </a:r>
            <a:r>
              <a:rPr lang="en-GB" sz="1400" dirty="0" err="1"/>
              <a:t>i</a:t>
            </a:r>
            <a:r>
              <a:rPr lang="en-GB" sz="1400" dirty="0"/>
              <a:t>):</a:t>
            </a:r>
          </a:p>
          <a:p>
            <a:r>
              <a:rPr lang="en-GB" sz="1400" dirty="0"/>
              <a:t>            </a:t>
            </a:r>
            <a:r>
              <a:rPr lang="en-GB" sz="1400" dirty="0">
                <a:solidFill>
                  <a:srgbClr val="00B0F0"/>
                </a:solidFill>
              </a:rPr>
              <a:t>if</a:t>
            </a:r>
            <a:r>
              <a:rPr lang="en-GB" sz="1400" dirty="0"/>
              <a:t> a[j+1]&lt;a[j]:</a:t>
            </a:r>
          </a:p>
          <a:p>
            <a:r>
              <a:rPr lang="en-GB" sz="1400" dirty="0"/>
              <a:t>                a[j],a[j+1]=a[j+1],a[j]</a:t>
            </a:r>
          </a:p>
          <a:p>
            <a:r>
              <a:rPr lang="en-GB" sz="1400" dirty="0"/>
              <a:t>    </a:t>
            </a:r>
            <a:r>
              <a:rPr lang="en-GB" sz="1400" dirty="0">
                <a:solidFill>
                  <a:srgbClr val="FFC000"/>
                </a:solidFill>
              </a:rPr>
              <a:t>return</a:t>
            </a:r>
            <a:r>
              <a:rPr lang="en-GB" sz="1400" dirty="0"/>
              <a:t> a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F4FB9A1-316A-4140-84FE-42A7098E92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719" y="3050069"/>
            <a:ext cx="3517048" cy="1387176"/>
          </a:xfrm>
          <a:prstGeom prst="rect">
            <a:avLst/>
          </a:prstGeom>
          <a:solidFill>
            <a:schemeClr val="accent5"/>
          </a:solidFill>
          <a:ln w="12700">
            <a:noFill/>
            <a:miter lim="800000"/>
            <a:headEnd/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0000" tIns="46800" rIns="90000" bIns="46800">
            <a:spAutoFit/>
          </a:bodyPr>
          <a:lstStyle/>
          <a:p>
            <a:r>
              <a:rPr lang="en-GB" sz="1400" dirty="0">
                <a:solidFill>
                  <a:srgbClr val="FFC000"/>
                </a:solidFill>
              </a:rPr>
              <a:t>def</a:t>
            </a:r>
            <a:r>
              <a:rPr lang="en-GB" sz="1400" dirty="0"/>
              <a:t> </a:t>
            </a:r>
            <a:r>
              <a:rPr lang="en-GB" sz="1400" dirty="0" err="1">
                <a:solidFill>
                  <a:srgbClr val="0070C0"/>
                </a:solidFill>
              </a:rPr>
              <a:t>bubbleSort</a:t>
            </a:r>
            <a:r>
              <a:rPr lang="en-GB" sz="1400" dirty="0"/>
              <a:t>(</a:t>
            </a:r>
            <a:r>
              <a:rPr lang="en-GB" sz="1400" dirty="0" err="1"/>
              <a:t>lst</a:t>
            </a:r>
            <a:r>
              <a:rPr lang="en-GB" sz="1400" dirty="0"/>
              <a:t>):</a:t>
            </a:r>
          </a:p>
          <a:p>
            <a:r>
              <a:rPr lang="en-GB" sz="1400" dirty="0">
                <a:solidFill>
                  <a:srgbClr val="00B0F0"/>
                </a:solidFill>
              </a:rPr>
              <a:t>    for </a:t>
            </a:r>
            <a:r>
              <a:rPr lang="en-GB" sz="1400" dirty="0" err="1"/>
              <a:t>i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00B0F0"/>
                </a:solidFill>
              </a:rPr>
              <a:t>in</a:t>
            </a:r>
            <a:r>
              <a:rPr lang="en-GB" sz="1400" dirty="0"/>
              <a:t> </a:t>
            </a:r>
            <a:r>
              <a:rPr lang="en-GB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range</a:t>
            </a:r>
            <a:r>
              <a:rPr lang="en-GB" sz="1400" dirty="0"/>
              <a:t>(</a:t>
            </a:r>
            <a:r>
              <a:rPr lang="en-GB" sz="1400" dirty="0" err="1"/>
              <a:t>len</a:t>
            </a:r>
            <a:r>
              <a:rPr lang="en-GB" sz="1400" dirty="0"/>
              <a:t>(</a:t>
            </a:r>
            <a:r>
              <a:rPr lang="en-GB" sz="1400" dirty="0" err="1"/>
              <a:t>lst</a:t>
            </a:r>
            <a:r>
              <a:rPr lang="en-GB" sz="1400" dirty="0"/>
              <a:t>)-1):</a:t>
            </a:r>
          </a:p>
          <a:p>
            <a:r>
              <a:rPr lang="en-GB" sz="1400" dirty="0"/>
              <a:t>        </a:t>
            </a:r>
            <a:r>
              <a:rPr lang="en-GB" sz="1400" dirty="0">
                <a:solidFill>
                  <a:srgbClr val="00B0F0"/>
                </a:solidFill>
              </a:rPr>
              <a:t>for</a:t>
            </a:r>
            <a:r>
              <a:rPr lang="en-GB" sz="1400" dirty="0"/>
              <a:t> j </a:t>
            </a:r>
            <a:r>
              <a:rPr lang="en-GB" sz="1400" dirty="0">
                <a:solidFill>
                  <a:srgbClr val="00B0F0"/>
                </a:solidFill>
              </a:rPr>
              <a:t>in </a:t>
            </a:r>
            <a:r>
              <a:rPr lang="en-GB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range</a:t>
            </a:r>
            <a:r>
              <a:rPr lang="en-GB" sz="1400" dirty="0"/>
              <a:t>(</a:t>
            </a:r>
            <a:r>
              <a:rPr lang="en-GB" sz="1400" dirty="0" err="1"/>
              <a:t>len</a:t>
            </a:r>
            <a:r>
              <a:rPr lang="en-GB" sz="1400" dirty="0"/>
              <a:t>(</a:t>
            </a:r>
            <a:r>
              <a:rPr lang="en-GB" sz="1400" dirty="0" err="1"/>
              <a:t>lst</a:t>
            </a:r>
            <a:r>
              <a:rPr lang="en-GB" sz="1400" dirty="0"/>
              <a:t>)-2, i-1 ,-1):</a:t>
            </a:r>
          </a:p>
          <a:p>
            <a:r>
              <a:rPr lang="en-GB" sz="1400" dirty="0">
                <a:solidFill>
                  <a:srgbClr val="00B0F0"/>
                </a:solidFill>
              </a:rPr>
              <a:t>            if </a:t>
            </a:r>
            <a:r>
              <a:rPr lang="en-GB" sz="1400" dirty="0" err="1"/>
              <a:t>lst</a:t>
            </a:r>
            <a:r>
              <a:rPr lang="en-GB" sz="1400" dirty="0"/>
              <a:t>[j+1] &lt; </a:t>
            </a:r>
            <a:r>
              <a:rPr lang="en-GB" sz="1400" dirty="0" err="1"/>
              <a:t>lst</a:t>
            </a:r>
            <a:r>
              <a:rPr lang="en-GB" sz="1400" dirty="0"/>
              <a:t>[j]:</a:t>
            </a:r>
          </a:p>
          <a:p>
            <a:r>
              <a:rPr lang="en-GB" sz="1400" dirty="0"/>
              <a:t>                </a:t>
            </a:r>
            <a:r>
              <a:rPr lang="en-GB" sz="1400" dirty="0" err="1"/>
              <a:t>lst</a:t>
            </a:r>
            <a:r>
              <a:rPr lang="en-GB" sz="1400" dirty="0"/>
              <a:t>[j+1],</a:t>
            </a:r>
            <a:r>
              <a:rPr lang="en-GB" sz="1400" dirty="0" err="1"/>
              <a:t>lst</a:t>
            </a:r>
            <a:r>
              <a:rPr lang="en-GB" sz="1400" dirty="0"/>
              <a:t>[j]=</a:t>
            </a:r>
            <a:r>
              <a:rPr lang="en-GB" sz="1400" dirty="0" err="1"/>
              <a:t>lst</a:t>
            </a:r>
            <a:r>
              <a:rPr lang="en-GB" sz="1400" dirty="0"/>
              <a:t>[j],</a:t>
            </a:r>
            <a:r>
              <a:rPr lang="en-GB" sz="1400" dirty="0" err="1"/>
              <a:t>lst</a:t>
            </a:r>
            <a:r>
              <a:rPr lang="en-GB" sz="1400" dirty="0"/>
              <a:t>[j+1]</a:t>
            </a:r>
          </a:p>
          <a:p>
            <a:r>
              <a:rPr lang="en-GB" sz="1400" dirty="0">
                <a:solidFill>
                  <a:srgbClr val="FFC000"/>
                </a:solidFill>
              </a:rPr>
              <a:t>     return</a:t>
            </a:r>
            <a:r>
              <a:rPr lang="en-GB" sz="1400" dirty="0"/>
              <a:t> </a:t>
            </a:r>
            <a:r>
              <a:rPr lang="en-GB" sz="1400" dirty="0" err="1"/>
              <a:t>lst</a:t>
            </a:r>
            <a:endParaRPr lang="en-GB" sz="1400" dirty="0"/>
          </a:p>
        </p:txBody>
      </p:sp>
      <p:sp>
        <p:nvSpPr>
          <p:cNvPr id="13" name="Text Box 56">
            <a:extLst>
              <a:ext uri="{FF2B5EF4-FFF2-40B4-BE49-F238E27FC236}">
                <a16:creationId xmlns:a16="http://schemas.microsoft.com/office/drawing/2014/main" id="{477A7EF6-7219-4A34-BAD2-E6C431893B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719" y="2443876"/>
            <a:ext cx="2876487" cy="461665"/>
          </a:xfrm>
          <a:prstGeom prst="rect">
            <a:avLst/>
          </a:prstGeom>
          <a:solidFill>
            <a:srgbClr val="D1D1FF"/>
          </a:solidFill>
          <a:ln w="127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2400" dirty="0">
                <a:latin typeface="Consolas" panose="020B0609020204030204" pitchFamily="49" charset="0"/>
              </a:rPr>
              <a:t>Version 1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14" name="Text Box 56">
            <a:extLst>
              <a:ext uri="{FF2B5EF4-FFF2-40B4-BE49-F238E27FC236}">
                <a16:creationId xmlns:a16="http://schemas.microsoft.com/office/drawing/2014/main" id="{8AFA9C68-3947-48B0-B66E-D747D6964D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4867" y="4608455"/>
            <a:ext cx="2876487" cy="461665"/>
          </a:xfrm>
          <a:prstGeom prst="rect">
            <a:avLst/>
          </a:prstGeom>
          <a:solidFill>
            <a:srgbClr val="D1D1FF"/>
          </a:solidFill>
          <a:ln w="127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2400" dirty="0">
                <a:latin typeface="Consolas" panose="020B0609020204030204" pitchFamily="49" charset="0"/>
              </a:rPr>
              <a:t>Version 3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994D4901-79C4-46BE-A30C-C75D306D3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6043" y="3062537"/>
            <a:ext cx="2680118" cy="1387176"/>
          </a:xfrm>
          <a:prstGeom prst="rect">
            <a:avLst/>
          </a:prstGeom>
          <a:solidFill>
            <a:schemeClr val="accent5"/>
          </a:solidFill>
          <a:ln w="12700">
            <a:noFill/>
            <a:miter lim="800000"/>
            <a:headEnd/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0000" tIns="46800" rIns="90000" bIns="46800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</a:rPr>
              <a:t>def </a:t>
            </a:r>
            <a:r>
              <a:rPr lang="en-US" sz="1400" dirty="0" err="1">
                <a:solidFill>
                  <a:srgbClr val="0070C0"/>
                </a:solidFill>
              </a:rPr>
              <a:t>stone_sort</a:t>
            </a:r>
            <a:r>
              <a:rPr lang="en-US" sz="1400" dirty="0"/>
              <a:t>(A):</a:t>
            </a:r>
          </a:p>
          <a:p>
            <a:r>
              <a:rPr lang="en-US" sz="1400" dirty="0">
                <a:solidFill>
                  <a:srgbClr val="FFC000"/>
                </a:solidFill>
              </a:rPr>
              <a:t>   </a:t>
            </a:r>
            <a:r>
              <a:rPr lang="en-US" sz="1400" dirty="0">
                <a:solidFill>
                  <a:srgbClr val="00B0F0"/>
                </a:solidFill>
              </a:rPr>
              <a:t>for</a:t>
            </a:r>
            <a:r>
              <a:rPr lang="en-US" sz="1400" dirty="0">
                <a:solidFill>
                  <a:srgbClr val="FFC000"/>
                </a:solidFill>
              </a:rPr>
              <a:t> </a:t>
            </a:r>
            <a:r>
              <a:rPr lang="en-US" sz="1400" dirty="0" err="1">
                <a:solidFill>
                  <a:srgbClr val="FFC000"/>
                </a:solidFill>
              </a:rPr>
              <a:t>i</a:t>
            </a:r>
            <a:r>
              <a:rPr lang="en-US" sz="1400" dirty="0">
                <a:solidFill>
                  <a:srgbClr val="FFC000"/>
                </a:solidFill>
              </a:rPr>
              <a:t> </a:t>
            </a:r>
            <a:r>
              <a:rPr lang="en-US" sz="1400" dirty="0">
                <a:solidFill>
                  <a:srgbClr val="00B0F0"/>
                </a:solidFill>
              </a:rPr>
              <a:t>in</a:t>
            </a:r>
            <a:r>
              <a:rPr lang="en-US" sz="1400" dirty="0">
                <a:solidFill>
                  <a:srgbClr val="FFC000"/>
                </a:solidFill>
              </a:rPr>
              <a:t> </a:t>
            </a:r>
            <a:r>
              <a: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range</a:t>
            </a:r>
            <a:r>
              <a:rPr lang="en-US" sz="1400" dirty="0"/>
              <a:t>(</a:t>
            </a:r>
            <a:r>
              <a:rPr lang="en-US" sz="1400" dirty="0" err="1"/>
              <a:t>len</a:t>
            </a:r>
            <a:r>
              <a:rPr lang="en-US" sz="1400" dirty="0"/>
              <a:t>(A)-1):</a:t>
            </a:r>
          </a:p>
          <a:p>
            <a:r>
              <a:rPr lang="en-US" sz="1400" dirty="0">
                <a:solidFill>
                  <a:srgbClr val="FFC000"/>
                </a:solidFill>
              </a:rPr>
              <a:t>     </a:t>
            </a:r>
            <a:r>
              <a:rPr lang="en-US" sz="1400" dirty="0">
                <a:solidFill>
                  <a:srgbClr val="00B0F0"/>
                </a:solidFill>
              </a:rPr>
              <a:t>for</a:t>
            </a:r>
            <a:r>
              <a:rPr lang="en-US" sz="1400" dirty="0">
                <a:solidFill>
                  <a:srgbClr val="FFC000"/>
                </a:solidFill>
              </a:rPr>
              <a:t> j </a:t>
            </a:r>
            <a:r>
              <a:rPr lang="en-US" sz="1400" dirty="0">
                <a:solidFill>
                  <a:srgbClr val="00B0F0"/>
                </a:solidFill>
              </a:rPr>
              <a:t>in</a:t>
            </a:r>
            <a:r>
              <a:rPr lang="en-US" sz="1400" dirty="0">
                <a:solidFill>
                  <a:srgbClr val="FFC000"/>
                </a:solidFill>
              </a:rPr>
              <a:t> </a:t>
            </a:r>
            <a:r>
              <a: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range</a:t>
            </a:r>
            <a:r>
              <a:rPr lang="en-US" sz="1400" dirty="0"/>
              <a:t>(</a:t>
            </a:r>
            <a:r>
              <a:rPr lang="en-US" sz="1400" dirty="0" err="1"/>
              <a:t>len</a:t>
            </a:r>
            <a:r>
              <a:rPr lang="en-US" sz="1400" dirty="0"/>
              <a:t>(A)-i-1):</a:t>
            </a:r>
          </a:p>
          <a:p>
            <a:r>
              <a:rPr lang="en-US" sz="1400" dirty="0">
                <a:solidFill>
                  <a:srgbClr val="FFC000"/>
                </a:solidFill>
              </a:rPr>
              <a:t>        </a:t>
            </a:r>
            <a:r>
              <a:rPr lang="en-US" sz="1400" dirty="0">
                <a:solidFill>
                  <a:srgbClr val="00B0F0"/>
                </a:solidFill>
              </a:rPr>
              <a:t>if</a:t>
            </a:r>
            <a:r>
              <a:rPr lang="en-US" sz="1400" dirty="0">
                <a:solidFill>
                  <a:srgbClr val="FFC000"/>
                </a:solidFill>
              </a:rPr>
              <a:t> </a:t>
            </a:r>
            <a:r>
              <a:rPr lang="en-US" sz="1400" dirty="0"/>
              <a:t>A[j+1] &lt; A [j]:</a:t>
            </a:r>
          </a:p>
          <a:p>
            <a:r>
              <a:rPr lang="en-US" sz="1400" dirty="0"/>
              <a:t>           A[j], A[j+1] = A[j+1], A[j]    </a:t>
            </a:r>
          </a:p>
          <a:p>
            <a:r>
              <a:rPr lang="en-US" sz="1400" dirty="0">
                <a:solidFill>
                  <a:srgbClr val="FFC000"/>
                </a:solidFill>
              </a:rPr>
              <a:t>     return </a:t>
            </a:r>
            <a:r>
              <a:rPr lang="en-US" sz="1400" dirty="0"/>
              <a:t>A</a:t>
            </a:r>
          </a:p>
        </p:txBody>
      </p:sp>
      <p:sp>
        <p:nvSpPr>
          <p:cNvPr id="16" name="Text Box 56">
            <a:extLst>
              <a:ext uri="{FF2B5EF4-FFF2-40B4-BE49-F238E27FC236}">
                <a16:creationId xmlns:a16="http://schemas.microsoft.com/office/drawing/2014/main" id="{8AFA9C68-3947-48B0-B66E-D747D6964D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9674" y="2530588"/>
            <a:ext cx="2876487" cy="461665"/>
          </a:xfrm>
          <a:prstGeom prst="rect">
            <a:avLst/>
          </a:prstGeom>
          <a:solidFill>
            <a:srgbClr val="D1D1FF"/>
          </a:solidFill>
          <a:ln w="127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2400" dirty="0">
                <a:latin typeface="Consolas" panose="020B0609020204030204" pitchFamily="49" charset="0"/>
              </a:rPr>
              <a:t>Version 2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10DE9-7551-4732-8271-1893079A4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Selection Method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27D4963-65CB-4DD8-AC84-3D92F4363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54" y="1547446"/>
            <a:ext cx="3319027" cy="3168162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75385EA2-5839-4355-9E49-5449C9CC2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901" y="559224"/>
            <a:ext cx="4641606" cy="944752"/>
          </a:xfrm>
          <a:prstGeom prst="rect">
            <a:avLst/>
          </a:prstGeom>
        </p:spPr>
      </p:pic>
      <p:pic>
        <p:nvPicPr>
          <p:cNvPr id="8" name="Picture 7" descr="A picture containing calendar&#10;&#10;Description automatically generated">
            <a:extLst>
              <a:ext uri="{FF2B5EF4-FFF2-40B4-BE49-F238E27FC236}">
                <a16:creationId xmlns:a16="http://schemas.microsoft.com/office/drawing/2014/main" id="{AF837288-D7AE-47FC-89AA-742DC351F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590" y="3834043"/>
            <a:ext cx="3616202" cy="2583001"/>
          </a:xfrm>
          <a:prstGeom prst="rect">
            <a:avLst/>
          </a:prstGeom>
        </p:spPr>
      </p:pic>
      <p:pic>
        <p:nvPicPr>
          <p:cNvPr id="10" name="Picture 9" descr="Calendar&#10;&#10;Description automatically generated">
            <a:extLst>
              <a:ext uri="{FF2B5EF4-FFF2-40B4-BE49-F238E27FC236}">
                <a16:creationId xmlns:a16="http://schemas.microsoft.com/office/drawing/2014/main" id="{7D11046C-D0E7-4260-AC91-EA9F8736A6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739" y="2166707"/>
            <a:ext cx="2857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586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495b6d3b7e864796be1b124502140efa56ca2"/>
</p:tagLst>
</file>

<file path=ppt/theme/theme1.xml><?xml version="1.0" encoding="utf-8"?>
<a:theme xmlns:a="http://schemas.openxmlformats.org/drawingml/2006/main" name="Оформление по умолчанию">
  <a:themeElements>
    <a:clrScheme name="Другая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3333FF"/>
      </a:hlink>
      <a:folHlink>
        <a:srgbClr val="CC0099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3333FF"/>
        </a:hlink>
        <a:folHlink>
          <a:srgbClr val="CC00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59685</TotalTime>
  <Words>3259</Words>
  <Application>Microsoft Office PowerPoint</Application>
  <PresentationFormat>On-screen Show (4:3)</PresentationFormat>
  <Paragraphs>682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Agency FB</vt:lpstr>
      <vt:lpstr>Arial</vt:lpstr>
      <vt:lpstr>Arial Black</vt:lpstr>
      <vt:lpstr>Consolas</vt:lpstr>
      <vt:lpstr>Courier New</vt:lpstr>
      <vt:lpstr>Wingdings</vt:lpstr>
      <vt:lpstr>Оформление по умолчанию</vt:lpstr>
      <vt:lpstr>Python dilində proqramlaşdırma</vt:lpstr>
      <vt:lpstr>Çeşidləmə nədir?</vt:lpstr>
      <vt:lpstr>Bubble Sort</vt:lpstr>
      <vt:lpstr>Hava qabarcıqları metodu (Bubble sort)</vt:lpstr>
      <vt:lpstr>Hava qabarcıqları metodu</vt:lpstr>
      <vt:lpstr>Hava qabarcıqları metodu</vt:lpstr>
      <vt:lpstr>Hava qabarcıqları metodu</vt:lpstr>
      <vt:lpstr>Hava qabarcıqları metodu</vt:lpstr>
      <vt:lpstr>Selection Method</vt:lpstr>
      <vt:lpstr>Seçmə metodu (minimal elementin seçilməsi)</vt:lpstr>
      <vt:lpstr>Seçmə metodu (minimial elementin seçilməsi)</vt:lpstr>
      <vt:lpstr>PowerPoint Presentation</vt:lpstr>
      <vt:lpstr>Sürətli çeşidləmə (QuickSort)</vt:lpstr>
      <vt:lpstr>Sürətli çeşidləmə</vt:lpstr>
      <vt:lpstr>Sürətli çeşidləmə</vt:lpstr>
      <vt:lpstr>Sürətli çeşidləmə</vt:lpstr>
      <vt:lpstr>Sürətli çeşidləmə</vt:lpstr>
      <vt:lpstr>Sürətli çeşidləmə</vt:lpstr>
      <vt:lpstr>Sürətli çeşidləmə</vt:lpstr>
      <vt:lpstr>PowerPoint Presentation</vt:lpstr>
      <vt:lpstr>Sürətli çeşidləmə</vt:lpstr>
      <vt:lpstr>PowerPoint Presentation</vt:lpstr>
      <vt:lpstr>Another Version explained</vt:lpstr>
      <vt:lpstr>Sürətli çeşidləmə</vt:lpstr>
      <vt:lpstr>Pythonda çeşidləmə</vt:lpstr>
      <vt:lpstr>Pythonda çeşidləmə –   yerində</vt:lpstr>
      <vt:lpstr>Python dilində proqramlaşdırma</vt:lpstr>
      <vt:lpstr>Binar axtarışı (Binary search)</vt:lpstr>
      <vt:lpstr>Binar axtarışı</vt:lpstr>
      <vt:lpstr>Binar axtarışı</vt:lpstr>
      <vt:lpstr>Binar axtarışı</vt:lpstr>
      <vt:lpstr>Binar axtarışı another version</vt:lpstr>
      <vt:lpstr>Binar axtarışı</vt:lpstr>
    </vt:vector>
  </TitlesOfParts>
  <Company>163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Программное обеспечение (ПО)</dc:title>
  <dc:creator>kp</dc:creator>
  <cp:lastModifiedBy>Nazrin Dolxanova</cp:lastModifiedBy>
  <cp:revision>2299</cp:revision>
  <dcterms:created xsi:type="dcterms:W3CDTF">2007-01-31T19:13:48Z</dcterms:created>
  <dcterms:modified xsi:type="dcterms:W3CDTF">2024-04-19T08:17:29Z</dcterms:modified>
</cp:coreProperties>
</file>